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60" r:id="rId1"/>
    <p:sldMasterId id="2147483874" r:id="rId2"/>
  </p:sldMasterIdLst>
  <p:notesMasterIdLst>
    <p:notesMasterId r:id="rId13"/>
  </p:notesMasterIdLst>
  <p:handoutMasterIdLst>
    <p:handoutMasterId r:id="rId14"/>
  </p:handoutMasterIdLst>
  <p:sldIdLst>
    <p:sldId id="315" r:id="rId3"/>
    <p:sldId id="327" r:id="rId4"/>
    <p:sldId id="401" r:id="rId5"/>
    <p:sldId id="402" r:id="rId6"/>
    <p:sldId id="403" r:id="rId7"/>
    <p:sldId id="404" r:id="rId8"/>
    <p:sldId id="405" r:id="rId9"/>
    <p:sldId id="406" r:id="rId10"/>
    <p:sldId id="407" r:id="rId11"/>
    <p:sldId id="325" r:id="rId12"/>
  </p:sldIdLst>
  <p:sldSz cx="9144000" cy="6858000" type="screen4x3"/>
  <p:notesSz cx="6805613" cy="9939338"/>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AYUGO, Yolanda" initials="bayugo"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0000FF"/>
    <a:srgbClr val="0099CC"/>
    <a:srgbClr val="2C17A9"/>
    <a:srgbClr val="008000"/>
    <a:srgbClr val="FF0066"/>
    <a:srgbClr val="FF3399"/>
    <a:srgbClr val="256EFF"/>
    <a:srgbClr val="003399"/>
    <a:srgbClr val="0033CC"/>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7593" autoAdjust="0"/>
    <p:restoredTop sz="85240" autoAdjust="0"/>
  </p:normalViewPr>
  <p:slideViewPr>
    <p:cSldViewPr>
      <p:cViewPr varScale="1">
        <p:scale>
          <a:sx n="77" d="100"/>
          <a:sy n="77" d="100"/>
        </p:scale>
        <p:origin x="108" y="288"/>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notesMaster" Target="notesMasters/notesMaster1.xml"/><Relationship Id="rId1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presProps" Target="presProps.xml"/><Relationship Id="rId20" Type="http://schemas.microsoft.com/office/2015/10/relationships/revisionInfo" Target="revisionInfo.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commentAuthors" Target="commentAuthors.xml"/><Relationship Id="rId10" Type="http://schemas.openxmlformats.org/officeDocument/2006/relationships/slide" Target="slides/slide8.xml"/><Relationship Id="rId19"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17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50179" name="Rectangle 3"/>
          <p:cNvSpPr>
            <a:spLocks noGrp="1" noChangeArrowheads="1"/>
          </p:cNvSpPr>
          <p:nvPr>
            <p:ph type="dt" sz="quarter"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50180" name="Rectangle 4"/>
          <p:cNvSpPr>
            <a:spLocks noGrp="1" noChangeArrowheads="1"/>
          </p:cNvSpPr>
          <p:nvPr>
            <p:ph type="ftr" sz="quarter" idx="2"/>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50181" name="Rectangle 5"/>
          <p:cNvSpPr>
            <a:spLocks noGrp="1" noChangeArrowheads="1"/>
          </p:cNvSpPr>
          <p:nvPr>
            <p:ph type="sldNum" sz="quarter" idx="3"/>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5E05D9CD-D450-4837-98CC-2B6B0D7B896C}" type="slidenum">
              <a:rPr lang="en-US" altLang="en-US"/>
              <a:pPr/>
              <a:t>‹#›</a:t>
            </a:fld>
            <a:endParaRPr lang="en-US" altLang="en-US"/>
          </a:p>
        </p:txBody>
      </p:sp>
    </p:spTree>
    <p:extLst>
      <p:ext uri="{BB962C8B-B14F-4D97-AF65-F5344CB8AC3E}">
        <p14:creationId xmlns:p14="http://schemas.microsoft.com/office/powerpoint/2010/main" val="1871266569"/>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4099" name="Rectangle 3"/>
          <p:cNvSpPr>
            <a:spLocks noGrp="1" noChangeArrowheads="1"/>
          </p:cNvSpPr>
          <p:nvPr>
            <p:ph type="dt"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29700" name="Rectangle 4"/>
          <p:cNvSpPr>
            <a:spLocks noGrp="1" noRot="1" noChangeAspect="1" noChangeArrowheads="1" noTextEdit="1"/>
          </p:cNvSpPr>
          <p:nvPr>
            <p:ph type="sldImg" idx="2"/>
          </p:nvPr>
        </p:nvSpPr>
        <p:spPr bwMode="auto">
          <a:xfrm>
            <a:off x="920750" y="746125"/>
            <a:ext cx="4965700" cy="3725863"/>
          </a:xfrm>
          <a:prstGeom prst="rect">
            <a:avLst/>
          </a:prstGeom>
          <a:noFill/>
          <a:ln w="9525">
            <a:solidFill>
              <a:srgbClr val="000000"/>
            </a:solidFill>
            <a:miter lim="800000"/>
            <a:headEnd/>
            <a:tailEnd/>
          </a:ln>
          <a:effectLst/>
        </p:spPr>
      </p:sp>
      <p:sp>
        <p:nvSpPr>
          <p:cNvPr id="4101" name="Rectangle 5"/>
          <p:cNvSpPr>
            <a:spLocks noGrp="1" noChangeArrowheads="1"/>
          </p:cNvSpPr>
          <p:nvPr>
            <p:ph type="body" sz="quarter" idx="3"/>
          </p:nvPr>
        </p:nvSpPr>
        <p:spPr bwMode="auto">
          <a:xfrm>
            <a:off x="681038" y="4721225"/>
            <a:ext cx="5443537" cy="44719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4103" name="Rectangle 7"/>
          <p:cNvSpPr>
            <a:spLocks noGrp="1" noChangeArrowheads="1"/>
          </p:cNvSpPr>
          <p:nvPr>
            <p:ph type="sldNum" sz="quarter" idx="5"/>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4C5FB5B4-9F3D-474A-9F24-E7A61C245DBD}" type="slidenum">
              <a:rPr lang="en-US" altLang="en-US"/>
              <a:pPr/>
              <a:t>‹#›</a:t>
            </a:fld>
            <a:endParaRPr lang="en-US" altLang="en-US"/>
          </a:p>
        </p:txBody>
      </p:sp>
    </p:spTree>
    <p:extLst>
      <p:ext uri="{BB962C8B-B14F-4D97-AF65-F5344CB8AC3E}">
        <p14:creationId xmlns:p14="http://schemas.microsoft.com/office/powerpoint/2010/main" val="2263554737"/>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a:ln>
            <a:miter lim="800000"/>
            <a:headEnd/>
            <a:tailEnd/>
          </a:ln>
        </p:spPr>
        <p:txBody>
          <a:bodyPr/>
          <a:lstStyle/>
          <a:p>
            <a:fld id="{BCE74975-8A3C-4256-9355-92CEDC6C5CED}" type="slidenum">
              <a:rPr lang="en-US" altLang="en-US"/>
              <a:pPr/>
              <a:t>1</a:t>
            </a:fld>
            <a:endParaRPr lang="en-US" altLang="en-US"/>
          </a:p>
        </p:txBody>
      </p:sp>
      <p:sp>
        <p:nvSpPr>
          <p:cNvPr id="30723" name="Rectangle 2"/>
          <p:cNvSpPr>
            <a:spLocks noGrp="1" noRot="1" noChangeAspect="1" noChangeArrowheads="1" noTextEdit="1"/>
          </p:cNvSpPr>
          <p:nvPr>
            <p:ph type="sldImg"/>
          </p:nvPr>
        </p:nvSpPr>
        <p:spPr>
          <a:ln/>
        </p:spPr>
      </p:sp>
      <p:sp>
        <p:nvSpPr>
          <p:cNvPr id="30724" name="Rectangle 3"/>
          <p:cNvSpPr>
            <a:spLocks noGrp="1" noChangeArrowheads="1"/>
          </p:cNvSpPr>
          <p:nvPr>
            <p:ph type="body" idx="1"/>
          </p:nvPr>
        </p:nvSpPr>
        <p:spPr>
          <a:noFill/>
        </p:spPr>
        <p:txBody>
          <a:bodyPr/>
          <a:lstStyle/>
          <a:p>
            <a:pPr eaLnBrk="1" hangingPunct="1"/>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278677093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32614080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229289945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woTxTwoObj" preserve="1">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382140113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269530471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99C123B8-B28D-4534-87B7-7A29B022285D}"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18010669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9C123B8-B28D-4534-87B7-7A29B022285D}"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293691365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9C123B8-B28D-4534-87B7-7A29B022285D}"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80145122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99C123B8-B28D-4534-87B7-7A29B022285D}" type="datetimeFigureOut">
              <a:rPr lang="en-GB" smtClean="0"/>
              <a:t>17/05/2018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62570647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99C123B8-B28D-4534-87B7-7A29B022285D}" type="datetimeFigureOut">
              <a:rPr lang="en-GB" smtClean="0"/>
              <a:t>17/05/2018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7426176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99C123B8-B28D-4534-87B7-7A29B022285D}" type="datetimeFigureOut">
              <a:rPr lang="en-GB" smtClean="0"/>
              <a:t>17/05/2018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25671494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15830437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9C123B8-B28D-4534-87B7-7A29B022285D}" type="datetimeFigureOut">
              <a:rPr lang="en-GB" smtClean="0"/>
              <a:t>17/05/2018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3435913820"/>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9C123B8-B28D-4534-87B7-7A29B022285D}" type="datetimeFigureOut">
              <a:rPr lang="en-GB" smtClean="0"/>
              <a:t>17/05/2018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309990891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9C123B8-B28D-4534-87B7-7A29B022285D}" type="datetimeFigureOut">
              <a:rPr lang="en-GB" smtClean="0"/>
              <a:t>17/05/2018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56455389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9C123B8-B28D-4534-87B7-7A29B022285D}"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2582774934"/>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9C123B8-B28D-4534-87B7-7A29B022285D}"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663931-6EF9-47D9-AAF0-C5F603A3CF0D}" type="slidenum">
              <a:rPr lang="en-GB" smtClean="0"/>
              <a:t>‹#›</a:t>
            </a:fld>
            <a:endParaRPr lang="en-GB"/>
          </a:p>
        </p:txBody>
      </p:sp>
    </p:spTree>
    <p:extLst>
      <p:ext uri="{BB962C8B-B14F-4D97-AF65-F5344CB8AC3E}">
        <p14:creationId xmlns:p14="http://schemas.microsoft.com/office/powerpoint/2010/main" val="66586972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4810720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12309017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198237720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62044612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66205691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24596666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168096627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pn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5"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113619308"/>
      </p:ext>
    </p:extLst>
  </p:cSld>
  <p:clrMap bg1="lt1" tx1="dk1" bg2="lt2" tx2="dk2" accent1="accent1" accent2="accent2" accent3="accent3" accent4="accent4" accent5="accent5" accent6="accent6" hlink="hlink" folHlink="folHlink"/>
  <p:sldLayoutIdLst>
    <p:sldLayoutId id="2147483861" r:id="rId1"/>
    <p:sldLayoutId id="2147483862" r:id="rId2"/>
    <p:sldLayoutId id="2147483863" r:id="rId3"/>
    <p:sldLayoutId id="2147483864" r:id="rId4"/>
    <p:sldLayoutId id="2147483865" r:id="rId5"/>
    <p:sldLayoutId id="2147483866" r:id="rId6"/>
    <p:sldLayoutId id="2147483867" r:id="rId7"/>
    <p:sldLayoutId id="2147483868" r:id="rId8"/>
    <p:sldLayoutId id="2147483869" r:id="rId9"/>
    <p:sldLayoutId id="2147483870" r:id="rId10"/>
    <p:sldLayoutId id="2147483871" r:id="rId11"/>
    <p:sldLayoutId id="2147483872" r:id="rId12"/>
    <p:sldLayoutId id="2147483873" r:id="rId13"/>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9C123B8-B28D-4534-87B7-7A29B022285D}" type="datetimeFigureOut">
              <a:rPr lang="en-GB" smtClean="0"/>
              <a:t>17/05/2018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0663931-6EF9-47D9-AAF0-C5F603A3CF0D}" type="slidenum">
              <a:rPr lang="en-GB" smtClean="0"/>
              <a:t>‹#›</a:t>
            </a:fld>
            <a:endParaRPr lang="en-GB"/>
          </a:p>
        </p:txBody>
      </p:sp>
    </p:spTree>
    <p:extLst>
      <p:ext uri="{BB962C8B-B14F-4D97-AF65-F5344CB8AC3E}">
        <p14:creationId xmlns:p14="http://schemas.microsoft.com/office/powerpoint/2010/main" val="2126335022"/>
      </p:ext>
    </p:extLst>
  </p:cSld>
  <p:clrMap bg1="lt1" tx1="dk1" bg2="lt2" tx2="dk2" accent1="accent1" accent2="accent2" accent3="accent3" accent4="accent4" accent5="accent5" accent6="accent6" hlink="hlink" folHlink="folHlink"/>
  <p:sldLayoutIdLst>
    <p:sldLayoutId id="2147483875" r:id="rId1"/>
    <p:sldLayoutId id="2147483876" r:id="rId2"/>
    <p:sldLayoutId id="2147483877" r:id="rId3"/>
    <p:sldLayoutId id="2147483878" r:id="rId4"/>
    <p:sldLayoutId id="2147483879" r:id="rId5"/>
    <p:sldLayoutId id="2147483880" r:id="rId6"/>
    <p:sldLayoutId id="2147483881" r:id="rId7"/>
    <p:sldLayoutId id="2147483882" r:id="rId8"/>
    <p:sldLayoutId id="2147483883" r:id="rId9"/>
    <p:sldLayoutId id="2147483884" r:id="rId10"/>
    <p:sldLayoutId id="2147483885"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0.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3.xml"/><Relationship Id="rId4" Type="http://schemas.openxmlformats.org/officeDocument/2006/relationships/hyperlink" Target="mailto:ihrhrt@who.int"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3" name="Title 1"/>
          <p:cNvSpPr>
            <a:spLocks noGrp="1"/>
          </p:cNvSpPr>
          <p:nvPr>
            <p:ph type="title" idx="4294967295"/>
          </p:nvPr>
        </p:nvSpPr>
        <p:spPr>
          <a:xfrm>
            <a:off x="3078397" y="332656"/>
            <a:ext cx="6033864" cy="1143000"/>
          </a:xfrm>
        </p:spPr>
        <p:txBody>
          <a:bodyPr>
            <a:noAutofit/>
          </a:bodyPr>
          <a:lstStyle/>
          <a:p>
            <a:pPr algn="r" eaLnBrk="1" hangingPunct="1"/>
            <a:r>
              <a:rPr lang="en-US" altLang="en-US" sz="3600" b="1" dirty="0">
                <a:solidFill>
                  <a:srgbClr val="002060"/>
                </a:solidFill>
                <a:cs typeface="Arial" charset="0"/>
              </a:rPr>
              <a:t>Rapid Response Teams </a:t>
            </a:r>
            <a:br>
              <a:rPr lang="en-US" altLang="en-US" sz="3600" b="1" dirty="0">
                <a:solidFill>
                  <a:srgbClr val="002060"/>
                </a:solidFill>
                <a:cs typeface="Arial" charset="0"/>
              </a:rPr>
            </a:br>
            <a:r>
              <a:rPr lang="en-US" altLang="en-US" sz="3600" b="1" dirty="0">
                <a:solidFill>
                  <a:srgbClr val="0070C0"/>
                </a:solidFill>
                <a:cs typeface="Arial" charset="0"/>
              </a:rPr>
              <a:t>Training</a:t>
            </a:r>
          </a:p>
        </p:txBody>
      </p:sp>
      <p:sp>
        <p:nvSpPr>
          <p:cNvPr id="7172" name="Subtitle 2"/>
          <p:cNvSpPr>
            <a:spLocks noGrp="1"/>
          </p:cNvSpPr>
          <p:nvPr>
            <p:ph idx="4294967295"/>
          </p:nvPr>
        </p:nvSpPr>
        <p:spPr>
          <a:xfrm>
            <a:off x="0" y="4869160"/>
            <a:ext cx="8229600" cy="1008112"/>
          </a:xfrm>
          <a:noFill/>
        </p:spPr>
        <p:txBody>
          <a:bodyPr>
            <a:normAutofit lnSpcReduction="10000"/>
          </a:bodyPr>
          <a:lstStyle/>
          <a:p>
            <a:pPr marL="0" indent="0" algn="l" eaLnBrk="1" hangingPunct="1">
              <a:buNone/>
            </a:pPr>
            <a:r>
              <a:rPr lang="en-GB" b="1" dirty="0">
                <a:solidFill>
                  <a:srgbClr val="002060"/>
                </a:solidFill>
                <a:cs typeface="Arial" charset="0"/>
              </a:rPr>
              <a:t>B10.1 Psychological First Aid Role Plays</a:t>
            </a:r>
          </a:p>
          <a:p>
            <a:pPr marL="0" indent="0" algn="l" eaLnBrk="1" hangingPunct="1">
              <a:buNone/>
            </a:pPr>
            <a:r>
              <a:rPr lang="en-GB" altLang="en-US" sz="2400" dirty="0">
                <a:solidFill>
                  <a:srgbClr val="002060"/>
                </a:solidFill>
                <a:cs typeface="Arial" charset="0"/>
              </a:rPr>
              <a:t>Duration: 30’</a:t>
            </a:r>
            <a:endParaRPr lang="en-US" altLang="en-US" sz="2400" dirty="0">
              <a:solidFill>
                <a:srgbClr val="002060"/>
              </a:solidFill>
              <a:cs typeface="Arial" charset="0"/>
            </a:endParaRPr>
          </a:p>
        </p:txBody>
      </p:sp>
      <p:sp>
        <p:nvSpPr>
          <p:cNvPr id="2" name="TextBox 1">
            <a:extLst>
              <a:ext uri="{FF2B5EF4-FFF2-40B4-BE49-F238E27FC236}">
                <a16:creationId xmlns:a16="http://schemas.microsoft.com/office/drawing/2014/main" id="{3EF52DF9-A2A0-46BE-B24F-AE3F06337303}"/>
              </a:ext>
            </a:extLst>
          </p:cNvPr>
          <p:cNvSpPr txBox="1"/>
          <p:nvPr/>
        </p:nvSpPr>
        <p:spPr>
          <a:xfrm>
            <a:off x="35496" y="6525344"/>
            <a:ext cx="1904689"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16/0452018</a:t>
            </a:r>
            <a:endParaRPr lang="en-US" sz="1400" dirty="0">
              <a:solidFill>
                <a:srgbClr val="002060"/>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3"/>
          <p:cNvSpPr>
            <a:spLocks noGrp="1"/>
          </p:cNvSpPr>
          <p:nvPr>
            <p:ph type="title"/>
          </p:nvPr>
        </p:nvSpPr>
        <p:spPr>
          <a:xfrm>
            <a:off x="457200" y="2857500"/>
            <a:ext cx="8229600" cy="1143000"/>
          </a:xfrm>
        </p:spPr>
        <p:txBody>
          <a:bodyPr/>
          <a:lstStyle/>
          <a:p>
            <a:pPr>
              <a:defRPr/>
            </a:pPr>
            <a:r>
              <a:rPr lang="en-ZW" altLang="en-US" sz="6000" b="1" i="1" dirty="0">
                <a:solidFill>
                  <a:srgbClr val="002060"/>
                </a:solidFill>
              </a:rPr>
              <a:t>Thank you!</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116632"/>
            <a:ext cx="8229600" cy="1143000"/>
          </a:xfrm>
        </p:spPr>
        <p:txBody>
          <a:bodyPr/>
          <a:lstStyle/>
          <a:p>
            <a:pPr>
              <a:defRPr/>
            </a:pPr>
            <a:r>
              <a:rPr lang="fr-FR" sz="4000" b="1" dirty="0">
                <a:solidFill>
                  <a:srgbClr val="002060"/>
                </a:solidFill>
              </a:rPr>
              <a:t>Learning objectives</a:t>
            </a:r>
            <a:endParaRPr lang="en-GB" sz="4000" b="1" dirty="0">
              <a:solidFill>
                <a:srgbClr val="002060"/>
              </a:solidFill>
            </a:endParaRPr>
          </a:p>
        </p:txBody>
      </p:sp>
      <p:sp>
        <p:nvSpPr>
          <p:cNvPr id="9219" name="Content Placeholder 2"/>
          <p:cNvSpPr>
            <a:spLocks noGrp="1"/>
          </p:cNvSpPr>
          <p:nvPr>
            <p:ph idx="1"/>
          </p:nvPr>
        </p:nvSpPr>
        <p:spPr>
          <a:xfrm>
            <a:off x="539552" y="1340768"/>
            <a:ext cx="8229600" cy="4525963"/>
          </a:xfrm>
        </p:spPr>
        <p:txBody>
          <a:bodyPr/>
          <a:lstStyle/>
          <a:p>
            <a:pPr marL="0" indent="0">
              <a:spcBef>
                <a:spcPct val="0"/>
              </a:spcBef>
              <a:spcAft>
                <a:spcPts val="1200"/>
              </a:spcAft>
              <a:buNone/>
            </a:pPr>
            <a:r>
              <a:rPr lang="fr-FR" sz="2400" dirty="0"/>
              <a:t>At the end of </a:t>
            </a:r>
            <a:r>
              <a:rPr lang="fr-FR" sz="2400" dirty="0" err="1"/>
              <a:t>this</a:t>
            </a:r>
            <a:r>
              <a:rPr lang="fr-FR" sz="2400" dirty="0"/>
              <a:t> session </a:t>
            </a:r>
            <a:r>
              <a:rPr lang="fr-FR" sz="2400" dirty="0" err="1"/>
              <a:t>you</a:t>
            </a:r>
            <a:r>
              <a:rPr lang="fr-FR" sz="2400" dirty="0"/>
              <a:t> </a:t>
            </a:r>
            <a:r>
              <a:rPr lang="fr-FR" sz="2400" dirty="0" err="1"/>
              <a:t>should</a:t>
            </a:r>
            <a:r>
              <a:rPr lang="fr-FR" sz="2400" dirty="0"/>
              <a:t> </a:t>
            </a:r>
            <a:r>
              <a:rPr lang="fr-FR" sz="2400" dirty="0" err="1"/>
              <a:t>be</a:t>
            </a:r>
            <a:r>
              <a:rPr lang="fr-FR" sz="2400" dirty="0"/>
              <a:t> able to:</a:t>
            </a:r>
          </a:p>
          <a:p>
            <a:pPr marL="0" indent="0">
              <a:spcBef>
                <a:spcPct val="0"/>
              </a:spcBef>
              <a:spcAft>
                <a:spcPts val="1200"/>
              </a:spcAft>
              <a:buNone/>
            </a:pPr>
            <a:endParaRPr lang="fr-FR" sz="2400" dirty="0"/>
          </a:p>
          <a:p>
            <a:pPr>
              <a:spcBef>
                <a:spcPct val="0"/>
              </a:spcBef>
              <a:spcAft>
                <a:spcPts val="1200"/>
              </a:spcAft>
              <a:buFont typeface="Arial" panose="020B0604020202020204" pitchFamily="34" charset="0"/>
              <a:buChar char="•"/>
            </a:pPr>
            <a:r>
              <a:rPr lang="fr-FR" sz="2400" dirty="0" err="1"/>
              <a:t>Approach</a:t>
            </a:r>
            <a:r>
              <a:rPr lang="fr-FR" sz="2400" dirty="0"/>
              <a:t> a </a:t>
            </a:r>
            <a:r>
              <a:rPr lang="fr-FR" sz="2400" dirty="0" err="1"/>
              <a:t>very</a:t>
            </a:r>
            <a:r>
              <a:rPr lang="fr-FR" sz="2400" dirty="0"/>
              <a:t> </a:t>
            </a:r>
            <a:r>
              <a:rPr lang="fr-FR" sz="2400" dirty="0" err="1"/>
              <a:t>distressed</a:t>
            </a:r>
            <a:r>
              <a:rPr lang="fr-FR" sz="2400" dirty="0"/>
              <a:t> </a:t>
            </a:r>
            <a:r>
              <a:rPr lang="fr-FR" sz="2400" dirty="0" err="1"/>
              <a:t>person</a:t>
            </a:r>
            <a:r>
              <a:rPr lang="fr-FR" sz="2400" dirty="0"/>
              <a:t> in a </a:t>
            </a:r>
            <a:r>
              <a:rPr lang="fr-FR" sz="2400" dirty="0" err="1"/>
              <a:t>respectful</a:t>
            </a:r>
            <a:r>
              <a:rPr lang="fr-FR" sz="2400" dirty="0"/>
              <a:t> </a:t>
            </a:r>
            <a:r>
              <a:rPr lang="fr-FR" sz="2400" dirty="0" err="1"/>
              <a:t>manner</a:t>
            </a:r>
            <a:r>
              <a:rPr lang="fr-FR" sz="2400" dirty="0"/>
              <a:t> and </a:t>
            </a:r>
            <a:r>
              <a:rPr lang="fr-FR" sz="2400" dirty="0" err="1"/>
              <a:t>with</a:t>
            </a:r>
            <a:r>
              <a:rPr lang="fr-FR" sz="2400" dirty="0"/>
              <a:t> </a:t>
            </a:r>
            <a:r>
              <a:rPr lang="fr-FR" sz="2400" dirty="0" err="1"/>
              <a:t>empathy</a:t>
            </a:r>
            <a:r>
              <a:rPr lang="fr-FR" sz="2400" dirty="0"/>
              <a:t>.</a:t>
            </a:r>
          </a:p>
          <a:p>
            <a:pPr>
              <a:spcBef>
                <a:spcPct val="0"/>
              </a:spcBef>
              <a:spcAft>
                <a:spcPts val="1200"/>
              </a:spcAft>
              <a:buFont typeface="Arial" panose="020B0604020202020204" pitchFamily="34" charset="0"/>
              <a:buChar char="•"/>
            </a:pPr>
            <a:r>
              <a:rPr lang="fr-FR" sz="2400" dirty="0" err="1"/>
              <a:t>Identify</a:t>
            </a:r>
            <a:r>
              <a:rPr lang="fr-FR" sz="2400" dirty="0"/>
              <a:t> </a:t>
            </a:r>
            <a:r>
              <a:rPr lang="en-US" sz="2400" dirty="0"/>
              <a:t>the attitudes that could calm down a distressed person.</a:t>
            </a:r>
            <a:endParaRPr lang="fr-FR" sz="2400" dirty="0"/>
          </a:p>
          <a:p>
            <a:pPr>
              <a:spcBef>
                <a:spcPct val="0"/>
              </a:spcBef>
              <a:spcAft>
                <a:spcPts val="1200"/>
              </a:spcAft>
              <a:buFont typeface="Arial" panose="020B0604020202020204" pitchFamily="34" charset="0"/>
              <a:buChar char="•"/>
            </a:pPr>
            <a:r>
              <a:rPr lang="fr-FR" sz="2400" dirty="0" err="1"/>
              <a:t>Identify</a:t>
            </a:r>
            <a:r>
              <a:rPr lang="fr-FR" sz="2400" dirty="0"/>
              <a:t> the information to </a:t>
            </a:r>
            <a:r>
              <a:rPr lang="fr-FR" sz="2400" dirty="0" err="1"/>
              <a:t>provide</a:t>
            </a:r>
            <a:r>
              <a:rPr lang="fr-FR" sz="2400" dirty="0"/>
              <a:t> to </a:t>
            </a:r>
            <a:r>
              <a:rPr lang="fr-FR" sz="2400" dirty="0" err="1"/>
              <a:t>distressed</a:t>
            </a:r>
            <a:r>
              <a:rPr lang="fr-FR" sz="2400" dirty="0"/>
              <a:t> people  (about the </a:t>
            </a:r>
            <a:r>
              <a:rPr lang="fr-FR" sz="2400" dirty="0" err="1"/>
              <a:t>disease</a:t>
            </a:r>
            <a:r>
              <a:rPr lang="fr-FR" sz="2400" dirty="0"/>
              <a:t>, </a:t>
            </a:r>
            <a:r>
              <a:rPr lang="fr-FR" sz="2400" dirty="0" err="1"/>
              <a:t>around</a:t>
            </a:r>
            <a:r>
              <a:rPr lang="fr-FR" sz="2400" dirty="0"/>
              <a:t> </a:t>
            </a:r>
            <a:r>
              <a:rPr lang="fr-FR" sz="2400" dirty="0" err="1"/>
              <a:t>their</a:t>
            </a:r>
            <a:r>
              <a:rPr lang="fr-FR" sz="2400" dirty="0"/>
              <a:t> relatives, about </a:t>
            </a:r>
            <a:r>
              <a:rPr lang="fr-FR" sz="2400" dirty="0" err="1"/>
              <a:t>existing</a:t>
            </a:r>
            <a:r>
              <a:rPr lang="fr-FR" sz="2400" dirty="0"/>
              <a:t> supports, etc.) in </a:t>
            </a:r>
            <a:r>
              <a:rPr lang="fr-FR" sz="2400" dirty="0" err="1"/>
              <a:t>order</a:t>
            </a:r>
            <a:r>
              <a:rPr lang="fr-FR" sz="2400" dirty="0"/>
              <a:t> to </a:t>
            </a:r>
            <a:r>
              <a:rPr lang="fr-FR" sz="2400" dirty="0" err="1"/>
              <a:t>reassure</a:t>
            </a:r>
            <a:r>
              <a:rPr lang="fr-FR" sz="2400" dirty="0"/>
              <a:t> and guide </a:t>
            </a:r>
            <a:r>
              <a:rPr lang="fr-FR" sz="2400" dirty="0" err="1"/>
              <a:t>them</a:t>
            </a:r>
            <a:r>
              <a:rPr lang="fr-FR" sz="2400" dirty="0"/>
              <a:t>.</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a:xfrm>
            <a:off x="457200" y="274638"/>
            <a:ext cx="8229600" cy="1143000"/>
          </a:xfrm>
        </p:spPr>
        <p:txBody>
          <a:bodyPr/>
          <a:lstStyle/>
          <a:p>
            <a:r>
              <a:rPr lang="fr-FR" sz="3600" b="1" dirty="0">
                <a:solidFill>
                  <a:srgbClr val="002060"/>
                </a:solidFill>
              </a:rPr>
              <a:t>Situation 1</a:t>
            </a:r>
            <a:endParaRPr lang="en-GB" sz="3600" b="1" dirty="0">
              <a:solidFill>
                <a:srgbClr val="002060"/>
              </a:solidFill>
            </a:endParaRPr>
          </a:p>
        </p:txBody>
      </p:sp>
      <p:sp>
        <p:nvSpPr>
          <p:cNvPr id="5" name="Content Placeholder 2"/>
          <p:cNvSpPr>
            <a:spLocks noGrp="1"/>
          </p:cNvSpPr>
          <p:nvPr>
            <p:ph idx="1"/>
          </p:nvPr>
        </p:nvSpPr>
        <p:spPr>
          <a:xfrm>
            <a:off x="457200" y="2658617"/>
            <a:ext cx="8229600" cy="1540767"/>
          </a:xfrm>
        </p:spPr>
        <p:txBody>
          <a:bodyPr/>
          <a:lstStyle/>
          <a:p>
            <a:pPr marL="0" indent="0" algn="ctr">
              <a:buNone/>
            </a:pPr>
            <a:r>
              <a:rPr lang="en-US" dirty="0"/>
              <a:t>A grieving family who does not want to return the body of one of the member for burial.</a:t>
            </a:r>
            <a:endParaRPr lang="en-GB" dirty="0"/>
          </a:p>
        </p:txBody>
      </p:sp>
    </p:spTree>
    <p:extLst>
      <p:ext uri="{BB962C8B-B14F-4D97-AF65-F5344CB8AC3E}">
        <p14:creationId xmlns:p14="http://schemas.microsoft.com/office/powerpoint/2010/main" val="340562099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a:xfrm>
            <a:off x="457200" y="188640"/>
            <a:ext cx="8229600" cy="1143000"/>
          </a:xfrm>
        </p:spPr>
        <p:txBody>
          <a:bodyPr/>
          <a:lstStyle/>
          <a:p>
            <a:r>
              <a:rPr lang="fr-FR" sz="3600" b="1" dirty="0">
                <a:solidFill>
                  <a:srgbClr val="002060"/>
                </a:solidFill>
              </a:rPr>
              <a:t>To </a:t>
            </a:r>
            <a:r>
              <a:rPr lang="fr-FR" sz="3600" b="1" dirty="0" err="1">
                <a:solidFill>
                  <a:srgbClr val="002060"/>
                </a:solidFill>
              </a:rPr>
              <a:t>take</a:t>
            </a:r>
            <a:r>
              <a:rPr lang="fr-FR" sz="3600" b="1" dirty="0">
                <a:solidFill>
                  <a:srgbClr val="002060"/>
                </a:solidFill>
              </a:rPr>
              <a:t> </a:t>
            </a:r>
            <a:r>
              <a:rPr lang="fr-FR" sz="3600" b="1" dirty="0" err="1">
                <a:solidFill>
                  <a:srgbClr val="002060"/>
                </a:solidFill>
              </a:rPr>
              <a:t>into</a:t>
            </a:r>
            <a:r>
              <a:rPr lang="fr-FR" sz="3600" b="1" dirty="0">
                <a:solidFill>
                  <a:srgbClr val="002060"/>
                </a:solidFill>
              </a:rPr>
              <a:t> </a:t>
            </a:r>
            <a:r>
              <a:rPr lang="fr-FR" sz="3600" b="1" dirty="0" err="1">
                <a:solidFill>
                  <a:srgbClr val="002060"/>
                </a:solidFill>
              </a:rPr>
              <a:t>account</a:t>
            </a:r>
            <a:r>
              <a:rPr lang="fr-FR" sz="3600" b="1" dirty="0">
                <a:solidFill>
                  <a:srgbClr val="002060"/>
                </a:solidFill>
              </a:rPr>
              <a:t>…</a:t>
            </a:r>
            <a:endParaRPr lang="en-GB" sz="3600" b="1" dirty="0">
              <a:solidFill>
                <a:srgbClr val="002060"/>
              </a:solidFill>
            </a:endParaRPr>
          </a:p>
        </p:txBody>
      </p:sp>
      <p:sp>
        <p:nvSpPr>
          <p:cNvPr id="5" name="Content Placeholder 2"/>
          <p:cNvSpPr>
            <a:spLocks noGrp="1"/>
          </p:cNvSpPr>
          <p:nvPr>
            <p:ph idx="1"/>
          </p:nvPr>
        </p:nvSpPr>
        <p:spPr>
          <a:xfrm>
            <a:off x="518864" y="1484784"/>
            <a:ext cx="8229600" cy="3989040"/>
          </a:xfrm>
        </p:spPr>
        <p:txBody>
          <a:bodyPr/>
          <a:lstStyle/>
          <a:p>
            <a:pPr lvl="0">
              <a:spcBef>
                <a:spcPts val="1200"/>
              </a:spcBef>
            </a:pPr>
            <a:r>
              <a:rPr lang="fr-FR" sz="1800" dirty="0" err="1"/>
              <a:t>Keep</a:t>
            </a:r>
            <a:r>
              <a:rPr lang="fr-FR" sz="1800" dirty="0"/>
              <a:t> in </a:t>
            </a:r>
            <a:r>
              <a:rPr lang="fr-FR" sz="1800" dirty="0" err="1"/>
              <a:t>mind</a:t>
            </a:r>
            <a:r>
              <a:rPr lang="fr-FR" sz="1800" dirty="0"/>
              <a:t> </a:t>
            </a:r>
            <a:r>
              <a:rPr lang="fr-FR" sz="1800" dirty="0" err="1"/>
              <a:t>that</a:t>
            </a:r>
            <a:r>
              <a:rPr lang="fr-FR" sz="1800" dirty="0"/>
              <a:t> </a:t>
            </a:r>
            <a:r>
              <a:rPr lang="fr-FR" sz="1800" dirty="0" err="1"/>
              <a:t>it</a:t>
            </a:r>
            <a:r>
              <a:rPr lang="fr-FR" sz="1800" dirty="0"/>
              <a:t> </a:t>
            </a:r>
            <a:r>
              <a:rPr lang="fr-FR" sz="1800" dirty="0" err="1"/>
              <a:t>is</a:t>
            </a:r>
            <a:r>
              <a:rPr lang="fr-FR" sz="1800" dirty="0"/>
              <a:t> a </a:t>
            </a:r>
            <a:r>
              <a:rPr lang="fr-FR" sz="1800" dirty="0" err="1"/>
              <a:t>family</a:t>
            </a:r>
            <a:r>
              <a:rPr lang="fr-FR" sz="1800" dirty="0"/>
              <a:t> in </a:t>
            </a:r>
            <a:r>
              <a:rPr lang="fr-FR" sz="1800" dirty="0" err="1"/>
              <a:t>mourning</a:t>
            </a:r>
            <a:r>
              <a:rPr lang="fr-FR" sz="1800" dirty="0"/>
              <a:t>, </a:t>
            </a:r>
            <a:r>
              <a:rPr lang="fr-FR" sz="1800" dirty="0" err="1"/>
              <a:t>allow</a:t>
            </a:r>
            <a:r>
              <a:rPr lang="fr-FR" sz="1800" dirty="0"/>
              <a:t> </a:t>
            </a:r>
            <a:r>
              <a:rPr lang="fr-FR" sz="1800" dirty="0" err="1"/>
              <a:t>them</a:t>
            </a:r>
            <a:r>
              <a:rPr lang="fr-FR" sz="1800" dirty="0"/>
              <a:t> time to express </a:t>
            </a:r>
            <a:r>
              <a:rPr lang="fr-FR" sz="1800" dirty="0" err="1"/>
              <a:t>their</a:t>
            </a:r>
            <a:r>
              <a:rPr lang="fr-FR" sz="1800" dirty="0"/>
              <a:t> feelings and talk about </a:t>
            </a:r>
            <a:r>
              <a:rPr lang="fr-FR" sz="1800" dirty="0" err="1"/>
              <a:t>their</a:t>
            </a:r>
            <a:r>
              <a:rPr lang="fr-FR" sz="1800" dirty="0"/>
              <a:t> </a:t>
            </a:r>
            <a:r>
              <a:rPr lang="fr-FR" sz="1800" dirty="0" err="1"/>
              <a:t>loved</a:t>
            </a:r>
            <a:r>
              <a:rPr lang="fr-FR" sz="1800" dirty="0"/>
              <a:t> one.</a:t>
            </a:r>
          </a:p>
          <a:p>
            <a:pPr>
              <a:spcBef>
                <a:spcPts val="1200"/>
              </a:spcBef>
            </a:pPr>
            <a:r>
              <a:rPr lang="fr-FR" sz="1800" dirty="0" err="1"/>
              <a:t>Inform</a:t>
            </a:r>
            <a:r>
              <a:rPr lang="fr-FR" sz="1800" dirty="0"/>
              <a:t> </a:t>
            </a:r>
            <a:r>
              <a:rPr lang="fr-FR" sz="1800" dirty="0" err="1"/>
              <a:t>them</a:t>
            </a:r>
            <a:r>
              <a:rPr lang="fr-FR" sz="1800" dirty="0"/>
              <a:t> about the high </a:t>
            </a:r>
            <a:r>
              <a:rPr lang="fr-FR" sz="1800" dirty="0" err="1"/>
              <a:t>risk</a:t>
            </a:r>
            <a:r>
              <a:rPr lang="fr-FR" sz="1800" dirty="0"/>
              <a:t> of infection for </a:t>
            </a:r>
            <a:r>
              <a:rPr lang="fr-FR" sz="1800" dirty="0" err="1"/>
              <a:t>anyone</a:t>
            </a:r>
            <a:r>
              <a:rPr lang="fr-FR" sz="1800" dirty="0"/>
              <a:t> </a:t>
            </a:r>
            <a:r>
              <a:rPr lang="fr-FR" sz="1800" dirty="0" err="1"/>
              <a:t>who</a:t>
            </a:r>
            <a:r>
              <a:rPr lang="fr-FR" sz="1800" dirty="0"/>
              <a:t> </a:t>
            </a:r>
            <a:r>
              <a:rPr lang="fr-FR" sz="1800" dirty="0" err="1"/>
              <a:t>comes</a:t>
            </a:r>
            <a:r>
              <a:rPr lang="fr-FR" sz="1800" dirty="0"/>
              <a:t> </a:t>
            </a:r>
            <a:r>
              <a:rPr lang="fr-FR" sz="1800" dirty="0" err="1"/>
              <a:t>into</a:t>
            </a:r>
            <a:r>
              <a:rPr lang="fr-FR" sz="1800" dirty="0"/>
              <a:t> contact </a:t>
            </a:r>
            <a:r>
              <a:rPr lang="fr-FR" sz="1800" dirty="0" err="1"/>
              <a:t>with</a:t>
            </a:r>
            <a:r>
              <a:rPr lang="fr-FR" sz="1800" dirty="0"/>
              <a:t> the </a:t>
            </a:r>
            <a:r>
              <a:rPr lang="fr-FR" sz="1800" dirty="0" err="1"/>
              <a:t>dead</a:t>
            </a:r>
            <a:r>
              <a:rPr lang="fr-FR" sz="1800" dirty="0"/>
              <a:t> body. </a:t>
            </a:r>
          </a:p>
          <a:p>
            <a:pPr lvl="0">
              <a:spcBef>
                <a:spcPts val="1200"/>
              </a:spcBef>
            </a:pPr>
            <a:r>
              <a:rPr lang="fr-FR" sz="1800" dirty="0"/>
              <a:t>Check if a </a:t>
            </a:r>
            <a:r>
              <a:rPr lang="fr-FR" sz="1800" dirty="0" err="1"/>
              <a:t>family</a:t>
            </a:r>
            <a:r>
              <a:rPr lang="fr-FR" sz="1800" dirty="0"/>
              <a:t> </a:t>
            </a:r>
            <a:r>
              <a:rPr lang="fr-FR" sz="1800" dirty="0" err="1"/>
              <a:t>member</a:t>
            </a:r>
            <a:r>
              <a:rPr lang="fr-FR" sz="1800" dirty="0"/>
              <a:t> has been </a:t>
            </a:r>
            <a:r>
              <a:rPr lang="fr-FR" sz="1800" dirty="0" err="1"/>
              <a:t>exposed</a:t>
            </a:r>
            <a:r>
              <a:rPr lang="fr-FR" sz="1800" dirty="0"/>
              <a:t> to Ebola </a:t>
            </a:r>
            <a:r>
              <a:rPr lang="fr-FR" sz="1800" dirty="0" err="1"/>
              <a:t>when</a:t>
            </a:r>
            <a:r>
              <a:rPr lang="fr-FR" sz="1800" dirty="0"/>
              <a:t> </a:t>
            </a:r>
            <a:r>
              <a:rPr lang="fr-FR" sz="1800" dirty="0" err="1"/>
              <a:t>taking</a:t>
            </a:r>
            <a:r>
              <a:rPr lang="fr-FR" sz="1800" dirty="0"/>
              <a:t> care of the </a:t>
            </a:r>
            <a:r>
              <a:rPr lang="fr-FR" sz="1800" dirty="0" err="1"/>
              <a:t>person</a:t>
            </a:r>
            <a:r>
              <a:rPr lang="fr-FR" sz="1800" dirty="0"/>
              <a:t> </a:t>
            </a:r>
            <a:r>
              <a:rPr lang="fr-FR" sz="1800" dirty="0" err="1"/>
              <a:t>during</a:t>
            </a:r>
            <a:r>
              <a:rPr lang="fr-FR" sz="1800" dirty="0"/>
              <a:t> </a:t>
            </a:r>
            <a:r>
              <a:rPr lang="fr-FR" sz="1800" dirty="0" err="1"/>
              <a:t>his</a:t>
            </a:r>
            <a:r>
              <a:rPr lang="fr-FR" sz="1800" dirty="0"/>
              <a:t> </a:t>
            </a:r>
            <a:r>
              <a:rPr lang="fr-FR" sz="1800" dirty="0" err="1"/>
              <a:t>illness</a:t>
            </a:r>
            <a:r>
              <a:rPr lang="fr-FR" sz="1800" dirty="0"/>
              <a:t>, or in contact </a:t>
            </a:r>
            <a:r>
              <a:rPr lang="fr-FR" sz="1800" dirty="0" err="1"/>
              <a:t>with</a:t>
            </a:r>
            <a:r>
              <a:rPr lang="fr-FR" sz="1800" dirty="0"/>
              <a:t> the body or </a:t>
            </a:r>
            <a:r>
              <a:rPr lang="fr-FR" sz="1800" dirty="0" err="1"/>
              <a:t>his</a:t>
            </a:r>
            <a:r>
              <a:rPr lang="fr-FR" sz="1800" dirty="0"/>
              <a:t> </a:t>
            </a:r>
            <a:r>
              <a:rPr lang="fr-FR" sz="1800" dirty="0" err="1"/>
              <a:t>belongings</a:t>
            </a:r>
            <a:r>
              <a:rPr lang="fr-FR" sz="1800" dirty="0"/>
              <a:t>.</a:t>
            </a:r>
          </a:p>
          <a:p>
            <a:pPr>
              <a:spcBef>
                <a:spcPts val="1200"/>
              </a:spcBef>
            </a:pPr>
            <a:r>
              <a:rPr lang="fr-FR" sz="1800" dirty="0"/>
              <a:t>Mention how important </a:t>
            </a:r>
            <a:r>
              <a:rPr lang="fr-FR" sz="1800" dirty="0" err="1"/>
              <a:t>it</a:t>
            </a:r>
            <a:r>
              <a:rPr lang="fr-FR" sz="1800" dirty="0"/>
              <a:t> </a:t>
            </a:r>
            <a:r>
              <a:rPr lang="fr-FR" sz="1800" dirty="0" err="1"/>
              <a:t>is</a:t>
            </a:r>
            <a:r>
              <a:rPr lang="fr-FR" sz="1800" dirty="0"/>
              <a:t> to go to the </a:t>
            </a:r>
            <a:r>
              <a:rPr lang="fr-FR" sz="1800" dirty="0" err="1"/>
              <a:t>hospital</a:t>
            </a:r>
            <a:r>
              <a:rPr lang="fr-FR" sz="1800" dirty="0"/>
              <a:t> to know </a:t>
            </a:r>
            <a:r>
              <a:rPr lang="fr-FR" sz="1800" dirty="0" err="1"/>
              <a:t>ones</a:t>
            </a:r>
            <a:r>
              <a:rPr lang="fr-FR" sz="1800" dirty="0"/>
              <a:t> </a:t>
            </a:r>
            <a:r>
              <a:rPr lang="fr-FR" sz="1800" dirty="0" err="1"/>
              <a:t>status</a:t>
            </a:r>
            <a:r>
              <a:rPr lang="fr-FR" sz="1800" dirty="0"/>
              <a:t> in </a:t>
            </a:r>
            <a:r>
              <a:rPr lang="fr-FR" sz="1800" dirty="0" err="1"/>
              <a:t>order</a:t>
            </a:r>
            <a:r>
              <a:rPr lang="fr-FR" sz="1800" dirty="0"/>
              <a:t> to </a:t>
            </a:r>
            <a:r>
              <a:rPr lang="fr-FR" sz="1800" dirty="0" err="1"/>
              <a:t>prevent</a:t>
            </a:r>
            <a:r>
              <a:rPr lang="fr-FR" sz="1800" dirty="0"/>
              <a:t> the </a:t>
            </a:r>
            <a:r>
              <a:rPr lang="fr-FR" sz="1800" dirty="0" err="1"/>
              <a:t>spread</a:t>
            </a:r>
            <a:r>
              <a:rPr lang="fr-FR" sz="1800" dirty="0"/>
              <a:t> out of the </a:t>
            </a:r>
            <a:r>
              <a:rPr lang="fr-FR" sz="1800" dirty="0" err="1"/>
              <a:t>disease</a:t>
            </a:r>
            <a:r>
              <a:rPr lang="fr-FR" sz="1800" dirty="0"/>
              <a:t>. </a:t>
            </a:r>
            <a:r>
              <a:rPr lang="fr-FR" sz="1800" dirty="0" err="1"/>
              <a:t>Specify</a:t>
            </a:r>
            <a:r>
              <a:rPr lang="fr-FR" sz="1800" dirty="0"/>
              <a:t> </a:t>
            </a:r>
            <a:r>
              <a:rPr lang="fr-FR" sz="1800" dirty="0" err="1"/>
              <a:t>that</a:t>
            </a:r>
            <a:r>
              <a:rPr lang="fr-FR" sz="1800" dirty="0"/>
              <a:t> </a:t>
            </a:r>
            <a:r>
              <a:rPr lang="fr-FR" sz="1800" dirty="0" err="1"/>
              <a:t>early</a:t>
            </a:r>
            <a:r>
              <a:rPr lang="fr-FR" sz="1800" dirty="0"/>
              <a:t> </a:t>
            </a:r>
            <a:r>
              <a:rPr lang="fr-FR" sz="1800" dirty="0" err="1"/>
              <a:t>detection</a:t>
            </a:r>
            <a:r>
              <a:rPr lang="fr-FR" sz="1800" dirty="0"/>
              <a:t> and support </a:t>
            </a:r>
            <a:r>
              <a:rPr lang="fr-FR" sz="1800" dirty="0" err="1"/>
              <a:t>treatments</a:t>
            </a:r>
            <a:r>
              <a:rPr lang="fr-FR" sz="1800" dirty="0"/>
              <a:t> </a:t>
            </a:r>
            <a:r>
              <a:rPr lang="fr-FR" sz="1800" dirty="0" err="1"/>
              <a:t>improve</a:t>
            </a:r>
            <a:r>
              <a:rPr lang="fr-FR" sz="1800" dirty="0"/>
              <a:t> </a:t>
            </a:r>
            <a:r>
              <a:rPr lang="fr-FR" sz="1800" dirty="0" err="1"/>
              <a:t>survival</a:t>
            </a:r>
            <a:r>
              <a:rPr lang="fr-FR" sz="1800" dirty="0"/>
              <a:t> chances.</a:t>
            </a:r>
          </a:p>
          <a:p>
            <a:pPr>
              <a:spcBef>
                <a:spcPts val="1200"/>
              </a:spcBef>
            </a:pPr>
            <a:r>
              <a:rPr lang="en-US" sz="1800" dirty="0"/>
              <a:t>Provide accurate information about safe funerals, dispel the rumors.</a:t>
            </a:r>
          </a:p>
          <a:p>
            <a:pPr>
              <a:spcBef>
                <a:spcPts val="1200"/>
              </a:spcBef>
            </a:pPr>
            <a:r>
              <a:rPr lang="en-US" sz="1800" dirty="0"/>
              <a:t>Talk with them about alternative safe funeral rituals and means to mourn and </a:t>
            </a:r>
            <a:r>
              <a:rPr lang="en-US" sz="1800" dirty="0" err="1"/>
              <a:t>honour</a:t>
            </a:r>
            <a:r>
              <a:rPr lang="en-US" sz="1800" dirty="0"/>
              <a:t> their loved one.</a:t>
            </a:r>
            <a:endParaRPr lang="fr-FR" sz="1800" dirty="0"/>
          </a:p>
          <a:p>
            <a:pPr lvl="0"/>
            <a:endParaRPr lang="fr-FR" sz="1800" dirty="0"/>
          </a:p>
        </p:txBody>
      </p:sp>
    </p:spTree>
    <p:extLst>
      <p:ext uri="{BB962C8B-B14F-4D97-AF65-F5344CB8AC3E}">
        <p14:creationId xmlns:p14="http://schemas.microsoft.com/office/powerpoint/2010/main" val="124413660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fr-FR" sz="3200" b="1" dirty="0">
                <a:solidFill>
                  <a:srgbClr val="002060"/>
                </a:solidFill>
              </a:rPr>
              <a:t>Key psychosocial phrases</a:t>
            </a:r>
            <a:br>
              <a:rPr lang="fr-FR" sz="3200" b="1" dirty="0">
                <a:solidFill>
                  <a:srgbClr val="002060"/>
                </a:solidFill>
              </a:rPr>
            </a:br>
            <a:r>
              <a:rPr lang="fr-FR" sz="1400" dirty="0">
                <a:solidFill>
                  <a:srgbClr val="002060"/>
                </a:solidFill>
              </a:rPr>
              <a:t>Source: IFRC : </a:t>
            </a:r>
            <a:r>
              <a:rPr lang="fr-FR" sz="1400" i="1" dirty="0">
                <a:solidFill>
                  <a:srgbClr val="002060"/>
                </a:solidFill>
              </a:rPr>
              <a:t>Psychosocial  support </a:t>
            </a:r>
            <a:r>
              <a:rPr lang="fr-FR" sz="1400" i="1" dirty="0" err="1">
                <a:solidFill>
                  <a:srgbClr val="002060"/>
                </a:solidFill>
              </a:rPr>
              <a:t>during</a:t>
            </a:r>
            <a:r>
              <a:rPr lang="fr-FR" sz="1400" i="1" dirty="0">
                <a:solidFill>
                  <a:srgbClr val="002060"/>
                </a:solidFill>
              </a:rPr>
              <a:t>  an </a:t>
            </a:r>
            <a:r>
              <a:rPr lang="fr-FR" sz="1400" i="1" dirty="0" err="1">
                <a:solidFill>
                  <a:srgbClr val="002060"/>
                </a:solidFill>
              </a:rPr>
              <a:t>outbreak</a:t>
            </a:r>
            <a:r>
              <a:rPr lang="fr-FR" sz="1400" i="1" dirty="0">
                <a:solidFill>
                  <a:srgbClr val="002060"/>
                </a:solidFill>
              </a:rPr>
              <a:t> of Ebola virus </a:t>
            </a:r>
            <a:r>
              <a:rPr lang="fr-FR" sz="1400" i="1" dirty="0" err="1">
                <a:solidFill>
                  <a:srgbClr val="002060"/>
                </a:solidFill>
              </a:rPr>
              <a:t>disease</a:t>
            </a:r>
            <a:endParaRPr lang="en-GB" sz="1400" dirty="0">
              <a:solidFill>
                <a:srgbClr val="002060"/>
              </a:solidFill>
            </a:endParaRPr>
          </a:p>
        </p:txBody>
      </p:sp>
      <p:sp>
        <p:nvSpPr>
          <p:cNvPr id="3" name="Content Placeholder 2"/>
          <p:cNvSpPr>
            <a:spLocks noGrp="1"/>
          </p:cNvSpPr>
          <p:nvPr>
            <p:ph idx="1"/>
          </p:nvPr>
        </p:nvSpPr>
        <p:spPr>
          <a:xfrm>
            <a:off x="107984" y="1629240"/>
            <a:ext cx="4320000" cy="3960000"/>
          </a:xfrm>
          <a:solidFill>
            <a:schemeClr val="accent3">
              <a:lumMod val="20000"/>
              <a:lumOff val="80000"/>
            </a:schemeClr>
          </a:solidFill>
        </p:spPr>
        <p:txBody>
          <a:bodyPr>
            <a:noAutofit/>
          </a:bodyPr>
          <a:lstStyle/>
          <a:p>
            <a:r>
              <a:rPr lang="fr-FR" sz="2000" dirty="0"/>
              <a:t>I </a:t>
            </a:r>
            <a:r>
              <a:rPr lang="fr-FR" sz="2000" dirty="0" err="1"/>
              <a:t>understand</a:t>
            </a:r>
            <a:r>
              <a:rPr lang="fr-FR" sz="2000" dirty="0"/>
              <a:t> </a:t>
            </a:r>
            <a:r>
              <a:rPr lang="fr-FR" sz="2000" dirty="0" err="1"/>
              <a:t>your</a:t>
            </a:r>
            <a:r>
              <a:rPr lang="fr-FR" sz="2000" dirty="0"/>
              <a:t> </a:t>
            </a:r>
            <a:r>
              <a:rPr lang="fr-FR" sz="2000" dirty="0" err="1"/>
              <a:t>concerns</a:t>
            </a:r>
            <a:r>
              <a:rPr lang="fr-FR" sz="2000" dirty="0"/>
              <a:t>...</a:t>
            </a:r>
          </a:p>
          <a:p>
            <a:r>
              <a:rPr lang="fr-FR" sz="2000" dirty="0"/>
              <a:t>It </a:t>
            </a:r>
            <a:r>
              <a:rPr lang="fr-FR" sz="2000" dirty="0" err="1"/>
              <a:t>is</a:t>
            </a:r>
            <a:r>
              <a:rPr lang="fr-FR" sz="2000" dirty="0"/>
              <a:t> not </a:t>
            </a:r>
            <a:r>
              <a:rPr lang="fr-FR" sz="2000" dirty="0" err="1"/>
              <a:t>easy</a:t>
            </a:r>
            <a:r>
              <a:rPr lang="fr-FR" sz="2000" dirty="0"/>
              <a:t> ...</a:t>
            </a:r>
          </a:p>
          <a:p>
            <a:r>
              <a:rPr lang="fr-FR" sz="2000" dirty="0"/>
              <a:t>You have the right to </a:t>
            </a:r>
            <a:r>
              <a:rPr lang="fr-FR" sz="2000" dirty="0" err="1"/>
              <a:t>be</a:t>
            </a:r>
            <a:r>
              <a:rPr lang="fr-FR" sz="2000" dirty="0"/>
              <a:t> (</a:t>
            </a:r>
            <a:r>
              <a:rPr lang="fr-FR" sz="2000" dirty="0" err="1"/>
              <a:t>sad</a:t>
            </a:r>
            <a:r>
              <a:rPr lang="fr-FR" sz="2000" dirty="0"/>
              <a:t>, </a:t>
            </a:r>
            <a:r>
              <a:rPr lang="fr-FR" sz="2000" dirty="0" err="1"/>
              <a:t>angry</a:t>
            </a:r>
            <a:r>
              <a:rPr lang="fr-FR" sz="2000" dirty="0"/>
              <a:t>...) ….</a:t>
            </a:r>
          </a:p>
          <a:p>
            <a:r>
              <a:rPr lang="fr-FR" sz="2000" dirty="0"/>
              <a:t>I </a:t>
            </a:r>
            <a:r>
              <a:rPr lang="fr-FR" sz="2000" dirty="0" err="1"/>
              <a:t>hear</a:t>
            </a:r>
            <a:r>
              <a:rPr lang="fr-FR" sz="2000" dirty="0"/>
              <a:t> </a:t>
            </a:r>
            <a:r>
              <a:rPr lang="fr-FR" sz="2000" dirty="0" err="1"/>
              <a:t>what</a:t>
            </a:r>
            <a:r>
              <a:rPr lang="fr-FR" sz="2000" dirty="0"/>
              <a:t> </a:t>
            </a:r>
            <a:r>
              <a:rPr lang="fr-FR" sz="2000" dirty="0" err="1"/>
              <a:t>you</a:t>
            </a:r>
            <a:r>
              <a:rPr lang="fr-FR" sz="2000" dirty="0"/>
              <a:t> are </a:t>
            </a:r>
            <a:r>
              <a:rPr lang="fr-FR" sz="2000" dirty="0" err="1"/>
              <a:t>saying</a:t>
            </a:r>
            <a:r>
              <a:rPr lang="fr-FR" sz="2000" dirty="0"/>
              <a:t>...</a:t>
            </a:r>
          </a:p>
          <a:p>
            <a:r>
              <a:rPr lang="fr-FR" sz="2000" dirty="0"/>
              <a:t>I </a:t>
            </a:r>
            <a:r>
              <a:rPr lang="fr-FR" sz="2000" dirty="0" err="1"/>
              <a:t>understand</a:t>
            </a:r>
            <a:r>
              <a:rPr lang="fr-FR" sz="2000" dirty="0"/>
              <a:t> </a:t>
            </a:r>
            <a:r>
              <a:rPr lang="fr-FR" sz="2000" dirty="0" err="1"/>
              <a:t>that</a:t>
            </a:r>
            <a:r>
              <a:rPr lang="fr-FR" sz="2000" dirty="0"/>
              <a:t> </a:t>
            </a:r>
            <a:r>
              <a:rPr lang="fr-FR" sz="2000" dirty="0" err="1"/>
              <a:t>you</a:t>
            </a:r>
            <a:r>
              <a:rPr lang="fr-FR" sz="2000" dirty="0"/>
              <a:t> are </a:t>
            </a:r>
            <a:r>
              <a:rPr lang="fr-FR" sz="2000" dirty="0" err="1"/>
              <a:t>worried</a:t>
            </a:r>
            <a:r>
              <a:rPr lang="fr-FR" sz="2000" dirty="0"/>
              <a:t>...</a:t>
            </a:r>
          </a:p>
          <a:p>
            <a:r>
              <a:rPr lang="fr-FR" sz="2000" dirty="0" err="1"/>
              <a:t>We</a:t>
            </a:r>
            <a:r>
              <a:rPr lang="fr-FR" sz="2000" dirty="0"/>
              <a:t> are </a:t>
            </a:r>
            <a:r>
              <a:rPr lang="fr-FR" sz="2000" dirty="0" err="1"/>
              <a:t>here</a:t>
            </a:r>
            <a:r>
              <a:rPr lang="fr-FR" sz="2000" dirty="0"/>
              <a:t> for </a:t>
            </a:r>
            <a:r>
              <a:rPr lang="fr-FR" sz="2000" dirty="0" err="1"/>
              <a:t>you</a:t>
            </a:r>
            <a:r>
              <a:rPr lang="fr-FR" sz="2000" dirty="0"/>
              <a:t> ...</a:t>
            </a:r>
          </a:p>
          <a:p>
            <a:r>
              <a:rPr lang="fr-FR" sz="2000" dirty="0" err="1"/>
              <a:t>We</a:t>
            </a:r>
            <a:r>
              <a:rPr lang="fr-FR" sz="2000" dirty="0"/>
              <a:t> are at </a:t>
            </a:r>
            <a:r>
              <a:rPr lang="fr-FR" sz="2000" dirty="0" err="1"/>
              <a:t>your</a:t>
            </a:r>
            <a:r>
              <a:rPr lang="fr-FR" sz="2000" dirty="0"/>
              <a:t> service...</a:t>
            </a:r>
          </a:p>
          <a:p>
            <a:r>
              <a:rPr lang="fr-FR" sz="2000" dirty="0" err="1"/>
              <a:t>We</a:t>
            </a:r>
            <a:r>
              <a:rPr lang="fr-FR" sz="2000" dirty="0"/>
              <a:t> do care...</a:t>
            </a:r>
          </a:p>
        </p:txBody>
      </p:sp>
      <p:sp>
        <p:nvSpPr>
          <p:cNvPr id="4" name="Content Placeholder 3"/>
          <p:cNvSpPr txBox="1">
            <a:spLocks/>
          </p:cNvSpPr>
          <p:nvPr/>
        </p:nvSpPr>
        <p:spPr>
          <a:xfrm>
            <a:off x="4716016" y="1629240"/>
            <a:ext cx="4320000" cy="3960000"/>
          </a:xfrm>
          <a:prstGeom prst="rect">
            <a:avLst/>
          </a:prstGeom>
          <a:solidFill>
            <a:schemeClr val="accent3">
              <a:lumMod val="20000"/>
              <a:lumOff val="80000"/>
            </a:schemeClr>
          </a:solidFill>
        </p:spPr>
        <p:txBody>
          <a:bodyPr>
            <a:normAutofit/>
          </a:bodyPr>
          <a:lst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fr-FR" sz="2000" dirty="0"/>
              <a:t>This affect us all...</a:t>
            </a:r>
          </a:p>
          <a:p>
            <a:r>
              <a:rPr lang="en-US" sz="2000" dirty="0"/>
              <a:t>What you are experiencing is difficult ...</a:t>
            </a:r>
          </a:p>
          <a:p>
            <a:r>
              <a:rPr lang="en-US" sz="2000" dirty="0"/>
              <a:t>We can try to find solutions together ...</a:t>
            </a:r>
          </a:p>
          <a:p>
            <a:r>
              <a:rPr lang="en-US" sz="2000" dirty="0"/>
              <a:t>We are together ...</a:t>
            </a:r>
          </a:p>
          <a:p>
            <a:r>
              <a:rPr lang="en-US" sz="2000" dirty="0"/>
              <a:t>I want to understand you ...</a:t>
            </a:r>
          </a:p>
          <a:p>
            <a:r>
              <a:rPr lang="en-US" sz="2000" dirty="0"/>
              <a:t>I heard you say ... I understand?</a:t>
            </a:r>
          </a:p>
          <a:p>
            <a:r>
              <a:rPr lang="en-US" sz="2000" dirty="0"/>
              <a:t>I am concerned about you ...</a:t>
            </a:r>
            <a:r>
              <a:rPr lang="fr-FR" sz="2000" dirty="0"/>
              <a:t>…</a:t>
            </a:r>
          </a:p>
          <a:p>
            <a:endParaRPr lang="fr-FR" sz="2000" dirty="0"/>
          </a:p>
        </p:txBody>
      </p:sp>
    </p:spTree>
    <p:extLst>
      <p:ext uri="{BB962C8B-B14F-4D97-AF65-F5344CB8AC3E}">
        <p14:creationId xmlns:p14="http://schemas.microsoft.com/office/powerpoint/2010/main" val="369722645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a:xfrm>
            <a:off x="457200" y="274638"/>
            <a:ext cx="8229600" cy="1143000"/>
          </a:xfrm>
        </p:spPr>
        <p:txBody>
          <a:bodyPr/>
          <a:lstStyle/>
          <a:p>
            <a:r>
              <a:rPr lang="fr-FR" sz="3600" b="1" dirty="0">
                <a:solidFill>
                  <a:srgbClr val="002060"/>
                </a:solidFill>
              </a:rPr>
              <a:t>Situation 2</a:t>
            </a:r>
            <a:endParaRPr lang="en-GB" sz="3600" b="1" dirty="0">
              <a:solidFill>
                <a:srgbClr val="002060"/>
              </a:solidFill>
            </a:endParaRPr>
          </a:p>
        </p:txBody>
      </p:sp>
      <p:sp>
        <p:nvSpPr>
          <p:cNvPr id="5" name="Content Placeholder 2"/>
          <p:cNvSpPr>
            <a:spLocks noGrp="1"/>
          </p:cNvSpPr>
          <p:nvPr>
            <p:ph idx="1"/>
          </p:nvPr>
        </p:nvSpPr>
        <p:spPr>
          <a:xfrm>
            <a:off x="457200" y="2838636"/>
            <a:ext cx="8229600" cy="1180728"/>
          </a:xfrm>
        </p:spPr>
        <p:txBody>
          <a:bodyPr/>
          <a:lstStyle/>
          <a:p>
            <a:pPr marL="0" indent="0" algn="ctr">
              <a:buNone/>
            </a:pPr>
            <a:r>
              <a:rPr lang="en-US" dirty="0"/>
              <a:t>An unaccompanied child, aged 10, is alone and scared at the treatment center.</a:t>
            </a:r>
            <a:endParaRPr lang="en-GB" dirty="0"/>
          </a:p>
        </p:txBody>
      </p:sp>
    </p:spTree>
    <p:extLst>
      <p:ext uri="{BB962C8B-B14F-4D97-AF65-F5344CB8AC3E}">
        <p14:creationId xmlns:p14="http://schemas.microsoft.com/office/powerpoint/2010/main" val="105368002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a:xfrm>
            <a:off x="457200" y="188640"/>
            <a:ext cx="8229600" cy="1143000"/>
          </a:xfrm>
        </p:spPr>
        <p:txBody>
          <a:bodyPr/>
          <a:lstStyle/>
          <a:p>
            <a:r>
              <a:rPr lang="fr-FR" sz="3600" b="1" dirty="0">
                <a:solidFill>
                  <a:srgbClr val="002060"/>
                </a:solidFill>
              </a:rPr>
              <a:t>To </a:t>
            </a:r>
            <a:r>
              <a:rPr lang="fr-FR" sz="3600" b="1" dirty="0" err="1">
                <a:solidFill>
                  <a:srgbClr val="002060"/>
                </a:solidFill>
              </a:rPr>
              <a:t>take</a:t>
            </a:r>
            <a:r>
              <a:rPr lang="fr-FR" sz="3600" b="1" dirty="0">
                <a:solidFill>
                  <a:srgbClr val="002060"/>
                </a:solidFill>
              </a:rPr>
              <a:t> </a:t>
            </a:r>
            <a:r>
              <a:rPr lang="fr-FR" sz="3600" b="1" dirty="0" err="1">
                <a:solidFill>
                  <a:srgbClr val="002060"/>
                </a:solidFill>
              </a:rPr>
              <a:t>into</a:t>
            </a:r>
            <a:r>
              <a:rPr lang="fr-FR" sz="3600" b="1" dirty="0">
                <a:solidFill>
                  <a:srgbClr val="002060"/>
                </a:solidFill>
              </a:rPr>
              <a:t> </a:t>
            </a:r>
            <a:r>
              <a:rPr lang="fr-FR" sz="3600" b="1" dirty="0" err="1">
                <a:solidFill>
                  <a:srgbClr val="002060"/>
                </a:solidFill>
              </a:rPr>
              <a:t>account</a:t>
            </a:r>
            <a:r>
              <a:rPr lang="fr-FR" sz="3600" b="1" dirty="0">
                <a:solidFill>
                  <a:srgbClr val="002060"/>
                </a:solidFill>
              </a:rPr>
              <a:t>…</a:t>
            </a:r>
            <a:endParaRPr lang="en-GB" sz="3600" b="1" dirty="0">
              <a:solidFill>
                <a:srgbClr val="002060"/>
              </a:solidFill>
            </a:endParaRPr>
          </a:p>
        </p:txBody>
      </p:sp>
      <p:sp>
        <p:nvSpPr>
          <p:cNvPr id="5" name="Content Placeholder 2"/>
          <p:cNvSpPr>
            <a:spLocks noGrp="1"/>
          </p:cNvSpPr>
          <p:nvPr>
            <p:ph idx="1"/>
          </p:nvPr>
        </p:nvSpPr>
        <p:spPr>
          <a:xfrm>
            <a:off x="457200" y="1340768"/>
            <a:ext cx="8229600" cy="4032448"/>
          </a:xfrm>
        </p:spPr>
        <p:txBody>
          <a:bodyPr/>
          <a:lstStyle/>
          <a:p>
            <a:pPr>
              <a:lnSpc>
                <a:spcPct val="80000"/>
              </a:lnSpc>
              <a:spcBef>
                <a:spcPts val="1000"/>
              </a:spcBef>
            </a:pPr>
            <a:r>
              <a:rPr lang="fr-FR" sz="1800" dirty="0"/>
              <a:t>Be </a:t>
            </a:r>
            <a:r>
              <a:rPr lang="fr-FR" sz="1800" dirty="0" err="1"/>
              <a:t>calm</a:t>
            </a:r>
            <a:r>
              <a:rPr lang="fr-FR" sz="1800" dirty="0"/>
              <a:t>, talk </a:t>
            </a:r>
            <a:r>
              <a:rPr lang="fr-FR" sz="1800" dirty="0" err="1"/>
              <a:t>softly</a:t>
            </a:r>
            <a:r>
              <a:rPr lang="fr-FR" sz="1800" dirty="0"/>
              <a:t> and </a:t>
            </a:r>
            <a:r>
              <a:rPr lang="fr-FR" sz="1800" dirty="0" err="1"/>
              <a:t>be</a:t>
            </a:r>
            <a:r>
              <a:rPr lang="fr-FR" sz="1800" dirty="0"/>
              <a:t> </a:t>
            </a:r>
            <a:r>
              <a:rPr lang="fr-FR" sz="1800" dirty="0" err="1"/>
              <a:t>kind</a:t>
            </a:r>
            <a:r>
              <a:rPr lang="fr-FR" sz="1800" dirty="0"/>
              <a:t>.</a:t>
            </a:r>
          </a:p>
          <a:p>
            <a:pPr>
              <a:lnSpc>
                <a:spcPct val="80000"/>
              </a:lnSpc>
              <a:spcBef>
                <a:spcPts val="1000"/>
              </a:spcBef>
            </a:pPr>
            <a:r>
              <a:rPr lang="fr-FR" sz="1800" dirty="0" err="1"/>
              <a:t>Introduce</a:t>
            </a:r>
            <a:r>
              <a:rPr lang="fr-FR" sz="1800" dirty="0"/>
              <a:t> </a:t>
            </a:r>
            <a:r>
              <a:rPr lang="fr-FR" sz="1800" dirty="0" err="1"/>
              <a:t>yourself</a:t>
            </a:r>
            <a:r>
              <a:rPr lang="fr-FR" sz="1800" dirty="0"/>
              <a:t> by </a:t>
            </a:r>
            <a:r>
              <a:rPr lang="fr-FR" sz="1800" dirty="0" err="1"/>
              <a:t>name</a:t>
            </a:r>
            <a:r>
              <a:rPr lang="fr-FR" sz="1800" dirty="0"/>
              <a:t>, let </a:t>
            </a:r>
            <a:r>
              <a:rPr lang="fr-FR" sz="1800" dirty="0" err="1"/>
              <a:t>him</a:t>
            </a:r>
            <a:r>
              <a:rPr lang="fr-FR" sz="1800" dirty="0"/>
              <a:t> know </a:t>
            </a:r>
            <a:r>
              <a:rPr lang="fr-FR" sz="1800" dirty="0" err="1"/>
              <a:t>you</a:t>
            </a:r>
            <a:r>
              <a:rPr lang="fr-FR" sz="1800" dirty="0"/>
              <a:t> are </a:t>
            </a:r>
            <a:r>
              <a:rPr lang="fr-FR" sz="1800" dirty="0" err="1"/>
              <a:t>healthy</a:t>
            </a:r>
            <a:r>
              <a:rPr lang="fr-FR" sz="1800" dirty="0"/>
              <a:t> and </a:t>
            </a:r>
            <a:r>
              <a:rPr lang="fr-FR" sz="1800" dirty="0" err="1"/>
              <a:t>that</a:t>
            </a:r>
            <a:r>
              <a:rPr lang="fr-FR" sz="1800" dirty="0"/>
              <a:t> </a:t>
            </a:r>
            <a:r>
              <a:rPr lang="fr-FR" sz="1800" dirty="0" err="1"/>
              <a:t>you</a:t>
            </a:r>
            <a:r>
              <a:rPr lang="fr-FR" sz="1800" dirty="0"/>
              <a:t> are </a:t>
            </a:r>
            <a:r>
              <a:rPr lang="fr-FR" sz="1800" dirty="0" err="1"/>
              <a:t>there</a:t>
            </a:r>
            <a:r>
              <a:rPr lang="fr-FR" sz="1800" dirty="0"/>
              <a:t> to help.</a:t>
            </a:r>
          </a:p>
          <a:p>
            <a:pPr>
              <a:lnSpc>
                <a:spcPct val="80000"/>
              </a:lnSpc>
              <a:spcBef>
                <a:spcPts val="1000"/>
              </a:spcBef>
            </a:pPr>
            <a:r>
              <a:rPr lang="fr-FR" sz="1800" dirty="0" err="1"/>
              <a:t>Ask</a:t>
            </a:r>
            <a:r>
              <a:rPr lang="fr-FR" sz="1800" dirty="0"/>
              <a:t> </a:t>
            </a:r>
            <a:r>
              <a:rPr lang="fr-FR" sz="1800" dirty="0" err="1"/>
              <a:t>him</a:t>
            </a:r>
            <a:r>
              <a:rPr lang="fr-FR" sz="1800" dirty="0"/>
              <a:t> </a:t>
            </a:r>
            <a:r>
              <a:rPr lang="fr-FR" sz="1800" dirty="0" err="1"/>
              <a:t>his</a:t>
            </a:r>
            <a:r>
              <a:rPr lang="fr-FR" sz="1800" dirty="0"/>
              <a:t> </a:t>
            </a:r>
            <a:r>
              <a:rPr lang="fr-FR" sz="1800" dirty="0" err="1"/>
              <a:t>name</a:t>
            </a:r>
            <a:r>
              <a:rPr lang="fr-FR" sz="1800" dirty="0"/>
              <a:t>, how </a:t>
            </a:r>
            <a:r>
              <a:rPr lang="fr-FR" sz="1800" dirty="0" err="1"/>
              <a:t>old</a:t>
            </a:r>
            <a:r>
              <a:rPr lang="fr-FR" sz="1800" dirty="0"/>
              <a:t> </a:t>
            </a:r>
            <a:r>
              <a:rPr lang="fr-FR" sz="1800" dirty="0" err="1"/>
              <a:t>he</a:t>
            </a:r>
            <a:r>
              <a:rPr lang="fr-FR" sz="1800" dirty="0"/>
              <a:t> </a:t>
            </a:r>
            <a:r>
              <a:rPr lang="fr-FR" sz="1800" dirty="0" err="1"/>
              <a:t>is</a:t>
            </a:r>
            <a:r>
              <a:rPr lang="fr-FR" sz="1800" dirty="0"/>
              <a:t>, </a:t>
            </a:r>
            <a:r>
              <a:rPr lang="fr-FR" sz="1800" dirty="0" err="1"/>
              <a:t>where</a:t>
            </a:r>
            <a:r>
              <a:rPr lang="fr-FR" sz="1800" dirty="0"/>
              <a:t> </a:t>
            </a:r>
            <a:r>
              <a:rPr lang="fr-FR" sz="1800" dirty="0" err="1"/>
              <a:t>he</a:t>
            </a:r>
            <a:r>
              <a:rPr lang="fr-FR" sz="1800" dirty="0"/>
              <a:t> </a:t>
            </a:r>
            <a:r>
              <a:rPr lang="fr-FR" sz="1800" dirty="0" err="1"/>
              <a:t>comes</a:t>
            </a:r>
            <a:r>
              <a:rPr lang="fr-FR" sz="1800" dirty="0"/>
              <a:t> </a:t>
            </a:r>
            <a:r>
              <a:rPr lang="fr-FR" sz="1800" dirty="0" err="1"/>
              <a:t>from</a:t>
            </a:r>
            <a:r>
              <a:rPr lang="fr-FR" sz="1800" dirty="0"/>
              <a:t>.</a:t>
            </a:r>
          </a:p>
          <a:p>
            <a:pPr>
              <a:lnSpc>
                <a:spcPct val="80000"/>
              </a:lnSpc>
              <a:spcBef>
                <a:spcPts val="1000"/>
              </a:spcBef>
            </a:pPr>
            <a:r>
              <a:rPr lang="fr-FR" sz="1800" dirty="0" err="1"/>
              <a:t>Try</a:t>
            </a:r>
            <a:r>
              <a:rPr lang="fr-FR" sz="1800" dirty="0"/>
              <a:t> to talk </a:t>
            </a:r>
            <a:r>
              <a:rPr lang="fr-FR" sz="1800" dirty="0" err="1"/>
              <a:t>with</a:t>
            </a:r>
            <a:r>
              <a:rPr lang="fr-FR" sz="1800" dirty="0"/>
              <a:t> </a:t>
            </a:r>
            <a:r>
              <a:rPr lang="fr-FR" sz="1800" dirty="0" err="1"/>
              <a:t>him</a:t>
            </a:r>
            <a:r>
              <a:rPr lang="fr-FR" sz="1800" dirty="0"/>
              <a:t> at </a:t>
            </a:r>
            <a:r>
              <a:rPr lang="fr-FR" sz="1800" dirty="0" err="1"/>
              <a:t>his</a:t>
            </a:r>
            <a:r>
              <a:rPr lang="fr-FR" sz="1800" dirty="0"/>
              <a:t> </a:t>
            </a:r>
            <a:r>
              <a:rPr lang="fr-FR" sz="1800" dirty="0" err="1"/>
              <a:t>eye</a:t>
            </a:r>
            <a:r>
              <a:rPr lang="fr-FR" sz="1800" dirty="0"/>
              <a:t> </a:t>
            </a:r>
            <a:r>
              <a:rPr lang="fr-FR" sz="1800" dirty="0" err="1"/>
              <a:t>level</a:t>
            </a:r>
            <a:r>
              <a:rPr lang="fr-FR" sz="1800" dirty="0"/>
              <a:t>.</a:t>
            </a:r>
          </a:p>
          <a:p>
            <a:pPr>
              <a:lnSpc>
                <a:spcPct val="80000"/>
              </a:lnSpc>
              <a:spcBef>
                <a:spcPts val="1000"/>
              </a:spcBef>
            </a:pPr>
            <a:r>
              <a:rPr lang="fr-FR" sz="1800" dirty="0"/>
              <a:t>Use </a:t>
            </a:r>
            <a:r>
              <a:rPr lang="fr-FR" sz="1800" dirty="0" err="1"/>
              <a:t>words</a:t>
            </a:r>
            <a:r>
              <a:rPr lang="fr-FR" sz="1800" dirty="0"/>
              <a:t> and </a:t>
            </a:r>
            <a:r>
              <a:rPr lang="fr-FR" sz="1800" dirty="0" err="1"/>
              <a:t>explanations</a:t>
            </a:r>
            <a:r>
              <a:rPr lang="fr-FR" sz="1800" dirty="0"/>
              <a:t> a </a:t>
            </a:r>
            <a:r>
              <a:rPr lang="fr-FR" sz="1800" dirty="0" err="1"/>
              <a:t>child</a:t>
            </a:r>
            <a:r>
              <a:rPr lang="fr-FR" sz="1800" dirty="0"/>
              <a:t> </a:t>
            </a:r>
            <a:r>
              <a:rPr lang="fr-FR" sz="1800" dirty="0" err="1"/>
              <a:t>can</a:t>
            </a:r>
            <a:r>
              <a:rPr lang="fr-FR" sz="1800" dirty="0"/>
              <a:t> </a:t>
            </a:r>
            <a:r>
              <a:rPr lang="fr-FR" sz="1800" dirty="0" err="1"/>
              <a:t>understand</a:t>
            </a:r>
            <a:r>
              <a:rPr lang="fr-FR" sz="1800" dirty="0"/>
              <a:t>.</a:t>
            </a:r>
          </a:p>
          <a:p>
            <a:pPr>
              <a:lnSpc>
                <a:spcPct val="80000"/>
              </a:lnSpc>
              <a:spcBef>
                <a:spcPts val="1000"/>
              </a:spcBef>
            </a:pPr>
            <a:r>
              <a:rPr lang="fr-FR" sz="1800" dirty="0" err="1"/>
              <a:t>Find</a:t>
            </a:r>
            <a:r>
              <a:rPr lang="fr-FR" sz="1800" dirty="0"/>
              <a:t> out </a:t>
            </a:r>
            <a:r>
              <a:rPr lang="fr-FR" sz="1800" dirty="0" err="1"/>
              <a:t>any</a:t>
            </a:r>
            <a:r>
              <a:rPr lang="fr-FR" sz="1800" dirty="0"/>
              <a:t> information about the </a:t>
            </a:r>
            <a:r>
              <a:rPr lang="fr-FR" sz="1800" dirty="0" err="1"/>
              <a:t>family</a:t>
            </a:r>
            <a:r>
              <a:rPr lang="fr-FR" sz="1800" dirty="0"/>
              <a:t> of </a:t>
            </a:r>
            <a:r>
              <a:rPr lang="fr-FR" sz="1800" dirty="0" err="1"/>
              <a:t>this</a:t>
            </a:r>
            <a:r>
              <a:rPr lang="fr-FR" sz="1800" dirty="0"/>
              <a:t> </a:t>
            </a:r>
            <a:r>
              <a:rPr lang="fr-FR" sz="1800" dirty="0" err="1"/>
              <a:t>child</a:t>
            </a:r>
            <a:r>
              <a:rPr lang="fr-FR" sz="1800" dirty="0"/>
              <a:t> and </a:t>
            </a:r>
            <a:r>
              <a:rPr lang="fr-FR" sz="1800" dirty="0" err="1"/>
              <a:t>carers</a:t>
            </a:r>
            <a:r>
              <a:rPr lang="fr-FR" sz="1800" dirty="0"/>
              <a:t> </a:t>
            </a:r>
          </a:p>
          <a:p>
            <a:pPr>
              <a:lnSpc>
                <a:spcPct val="80000"/>
              </a:lnSpc>
              <a:spcBef>
                <a:spcPts val="1000"/>
              </a:spcBef>
            </a:pPr>
            <a:r>
              <a:rPr lang="fr-FR" sz="1800" dirty="0"/>
              <a:t>If </a:t>
            </a:r>
            <a:r>
              <a:rPr lang="fr-FR" sz="1800" dirty="0" err="1"/>
              <a:t>he</a:t>
            </a:r>
            <a:r>
              <a:rPr lang="fr-FR" sz="1800" dirty="0"/>
              <a:t> </a:t>
            </a:r>
            <a:r>
              <a:rPr lang="fr-FR" sz="1800" dirty="0" err="1"/>
              <a:t>is</a:t>
            </a:r>
            <a:r>
              <a:rPr lang="fr-FR" sz="1800" dirty="0"/>
              <a:t> not </a:t>
            </a:r>
            <a:r>
              <a:rPr lang="fr-FR" sz="1800" dirty="0" err="1"/>
              <a:t>accompagnied</a:t>
            </a:r>
            <a:r>
              <a:rPr lang="fr-FR" sz="1800" dirty="0"/>
              <a:t>, </a:t>
            </a:r>
            <a:r>
              <a:rPr lang="fr-FR" sz="1800" dirty="0" err="1"/>
              <a:t>stay</a:t>
            </a:r>
            <a:r>
              <a:rPr lang="fr-FR" sz="1800" dirty="0"/>
              <a:t> </a:t>
            </a:r>
            <a:r>
              <a:rPr lang="fr-FR" sz="1800" dirty="0" err="1"/>
              <a:t>with</a:t>
            </a:r>
            <a:r>
              <a:rPr lang="fr-FR" sz="1800" dirty="0"/>
              <a:t> </a:t>
            </a:r>
            <a:r>
              <a:rPr lang="fr-FR" sz="1800" dirty="0" err="1"/>
              <a:t>him</a:t>
            </a:r>
            <a:r>
              <a:rPr lang="fr-FR" sz="1800" dirty="0"/>
              <a:t> </a:t>
            </a:r>
            <a:r>
              <a:rPr lang="fr-FR" sz="1800" dirty="0" err="1"/>
              <a:t>why</a:t>
            </a:r>
            <a:r>
              <a:rPr lang="fr-FR" sz="1800" dirty="0"/>
              <a:t> </a:t>
            </a:r>
            <a:r>
              <a:rPr lang="fr-FR" sz="1800" dirty="0" err="1"/>
              <a:t>you</a:t>
            </a:r>
            <a:r>
              <a:rPr lang="fr-FR" sz="1800" dirty="0"/>
              <a:t> </a:t>
            </a:r>
            <a:r>
              <a:rPr lang="fr-FR" sz="1800" dirty="0" err="1"/>
              <a:t>get</a:t>
            </a:r>
            <a:r>
              <a:rPr lang="fr-FR" sz="1800" dirty="0"/>
              <a:t> in </a:t>
            </a:r>
            <a:r>
              <a:rPr lang="fr-FR" sz="1800" dirty="0" err="1"/>
              <a:t>touch</a:t>
            </a:r>
            <a:r>
              <a:rPr lang="fr-FR" sz="1800" dirty="0"/>
              <a:t> </a:t>
            </a:r>
            <a:r>
              <a:rPr lang="fr-FR" sz="1800" dirty="0" err="1"/>
              <a:t>with</a:t>
            </a:r>
            <a:r>
              <a:rPr lang="fr-FR" sz="1800" dirty="0"/>
              <a:t> </a:t>
            </a:r>
            <a:r>
              <a:rPr lang="fr-FR" sz="1800" dirty="0" err="1"/>
              <a:t>competent</a:t>
            </a:r>
            <a:r>
              <a:rPr lang="fr-FR" sz="1800" dirty="0"/>
              <a:t> </a:t>
            </a:r>
            <a:r>
              <a:rPr lang="fr-FR" sz="1800" dirty="0" err="1"/>
              <a:t>caregivers</a:t>
            </a:r>
            <a:r>
              <a:rPr lang="fr-FR" sz="1800" dirty="0"/>
              <a:t> or a </a:t>
            </a:r>
            <a:r>
              <a:rPr lang="fr-FR" sz="1800" dirty="0" err="1"/>
              <a:t>child</a:t>
            </a:r>
            <a:r>
              <a:rPr lang="fr-FR" sz="1800" dirty="0"/>
              <a:t> protection </a:t>
            </a:r>
            <a:r>
              <a:rPr lang="fr-FR" sz="1800" dirty="0" err="1"/>
              <a:t>agency</a:t>
            </a:r>
            <a:r>
              <a:rPr lang="fr-FR" sz="1800" dirty="0"/>
              <a:t>.</a:t>
            </a:r>
          </a:p>
          <a:p>
            <a:pPr>
              <a:lnSpc>
                <a:spcPct val="80000"/>
              </a:lnSpc>
              <a:spcBef>
                <a:spcPts val="1000"/>
              </a:spcBef>
            </a:pPr>
            <a:r>
              <a:rPr lang="fr-FR" sz="1800" dirty="0"/>
              <a:t>If passing time </a:t>
            </a:r>
            <a:r>
              <a:rPr lang="fr-FR" sz="1800" dirty="0" err="1"/>
              <a:t>with</a:t>
            </a:r>
            <a:r>
              <a:rPr lang="fr-FR" sz="1800" dirty="0"/>
              <a:t> the </a:t>
            </a:r>
            <a:r>
              <a:rPr lang="fr-FR" sz="1800" dirty="0" err="1"/>
              <a:t>child</a:t>
            </a:r>
            <a:r>
              <a:rPr lang="fr-FR" sz="1800" dirty="0"/>
              <a:t>, </a:t>
            </a:r>
            <a:r>
              <a:rPr lang="fr-FR" sz="1800" dirty="0" err="1"/>
              <a:t>listen</a:t>
            </a:r>
            <a:r>
              <a:rPr lang="fr-FR" sz="1800" dirty="0"/>
              <a:t> to </a:t>
            </a:r>
            <a:r>
              <a:rPr lang="fr-FR" sz="1800" dirty="0" err="1"/>
              <a:t>him</a:t>
            </a:r>
            <a:r>
              <a:rPr lang="fr-FR" sz="1800" dirty="0"/>
              <a:t>, talk </a:t>
            </a:r>
            <a:r>
              <a:rPr lang="fr-FR" sz="1800" dirty="0" err="1"/>
              <a:t>with</a:t>
            </a:r>
            <a:r>
              <a:rPr lang="fr-FR" sz="1800" dirty="0"/>
              <a:t> </a:t>
            </a:r>
            <a:r>
              <a:rPr lang="fr-FR" sz="1800" dirty="0" err="1"/>
              <a:t>him</a:t>
            </a:r>
            <a:r>
              <a:rPr lang="fr-FR" sz="1800" dirty="0"/>
              <a:t>, and </a:t>
            </a:r>
            <a:r>
              <a:rPr lang="fr-FR" sz="1800" dirty="0" err="1"/>
              <a:t>play</a:t>
            </a:r>
            <a:r>
              <a:rPr lang="fr-FR" sz="1800" dirty="0"/>
              <a:t> </a:t>
            </a:r>
            <a:r>
              <a:rPr lang="fr-FR" sz="1800" dirty="0" err="1"/>
              <a:t>with</a:t>
            </a:r>
            <a:r>
              <a:rPr lang="fr-FR" sz="1800" dirty="0"/>
              <a:t> </a:t>
            </a:r>
            <a:r>
              <a:rPr lang="fr-FR" sz="1800" dirty="0" err="1"/>
              <a:t>him</a:t>
            </a:r>
            <a:r>
              <a:rPr lang="fr-FR" sz="1800" dirty="0"/>
              <a:t> </a:t>
            </a:r>
            <a:r>
              <a:rPr lang="fr-FR" sz="1800" dirty="0" err="1"/>
              <a:t>according</a:t>
            </a:r>
            <a:r>
              <a:rPr lang="fr-FR" sz="1800" dirty="0"/>
              <a:t> to </a:t>
            </a:r>
            <a:r>
              <a:rPr lang="fr-FR" sz="1800" dirty="0" err="1"/>
              <a:t>his</a:t>
            </a:r>
            <a:r>
              <a:rPr lang="fr-FR" sz="1800" dirty="0"/>
              <a:t> </a:t>
            </a:r>
            <a:r>
              <a:rPr lang="fr-FR" sz="1800" dirty="0" err="1"/>
              <a:t>age</a:t>
            </a:r>
            <a:r>
              <a:rPr lang="fr-FR" sz="1800" dirty="0"/>
              <a:t> and the </a:t>
            </a:r>
            <a:r>
              <a:rPr lang="fr-FR" sz="1800" dirty="0" err="1"/>
              <a:t>safety</a:t>
            </a:r>
            <a:r>
              <a:rPr lang="fr-FR" sz="1800" dirty="0"/>
              <a:t> </a:t>
            </a:r>
            <a:r>
              <a:rPr lang="fr-FR" sz="1800" dirty="0" err="1"/>
              <a:t>regulations</a:t>
            </a:r>
            <a:r>
              <a:rPr lang="fr-FR" sz="1800" dirty="0"/>
              <a:t> for Ebola.</a:t>
            </a:r>
          </a:p>
          <a:p>
            <a:pPr marL="0" indent="0">
              <a:lnSpc>
                <a:spcPct val="80000"/>
              </a:lnSpc>
              <a:buNone/>
            </a:pPr>
            <a:endParaRPr lang="fr-FR" sz="1800" i="1" dirty="0">
              <a:solidFill>
                <a:srgbClr val="9BBB59"/>
              </a:solidFill>
            </a:endParaRPr>
          </a:p>
          <a:p>
            <a:pPr marL="0" indent="0" algn="ctr">
              <a:lnSpc>
                <a:spcPct val="80000"/>
              </a:lnSpc>
              <a:buNone/>
            </a:pPr>
            <a:r>
              <a:rPr lang="fr-FR" sz="1800" i="1" dirty="0">
                <a:solidFill>
                  <a:srgbClr val="0000FF"/>
                </a:solidFill>
              </a:rPr>
              <a:t>If </a:t>
            </a:r>
            <a:r>
              <a:rPr lang="fr-FR" sz="1800" i="1" dirty="0" err="1">
                <a:solidFill>
                  <a:srgbClr val="0000FF"/>
                </a:solidFill>
              </a:rPr>
              <a:t>talking</a:t>
            </a:r>
            <a:r>
              <a:rPr lang="fr-FR" sz="1800" i="1" dirty="0">
                <a:solidFill>
                  <a:srgbClr val="0000FF"/>
                </a:solidFill>
              </a:rPr>
              <a:t> </a:t>
            </a:r>
            <a:r>
              <a:rPr lang="fr-FR" sz="1800" i="1" dirty="0" err="1">
                <a:solidFill>
                  <a:srgbClr val="0000FF"/>
                </a:solidFill>
              </a:rPr>
              <a:t>with</a:t>
            </a:r>
            <a:r>
              <a:rPr lang="fr-FR" sz="1800" i="1" dirty="0">
                <a:solidFill>
                  <a:srgbClr val="0000FF"/>
                </a:solidFill>
              </a:rPr>
              <a:t> a </a:t>
            </a:r>
            <a:r>
              <a:rPr lang="fr-FR" sz="1800" i="1" dirty="0" err="1">
                <a:solidFill>
                  <a:srgbClr val="0000FF"/>
                </a:solidFill>
              </a:rPr>
              <a:t>child</a:t>
            </a:r>
            <a:r>
              <a:rPr lang="fr-FR" sz="1800" i="1" dirty="0">
                <a:solidFill>
                  <a:srgbClr val="0000FF"/>
                </a:solidFill>
              </a:rPr>
              <a:t> </a:t>
            </a:r>
            <a:r>
              <a:rPr lang="fr-FR" sz="1800" i="1" dirty="0" err="1">
                <a:solidFill>
                  <a:srgbClr val="0000FF"/>
                </a:solidFill>
              </a:rPr>
              <a:t>who</a:t>
            </a:r>
            <a:r>
              <a:rPr lang="fr-FR" sz="1800" i="1" dirty="0">
                <a:solidFill>
                  <a:srgbClr val="0000FF"/>
                </a:solidFill>
              </a:rPr>
              <a:t> has Ebola, </a:t>
            </a:r>
            <a:r>
              <a:rPr lang="fr-FR" sz="1800" i="1" dirty="0" err="1">
                <a:solidFill>
                  <a:srgbClr val="0000FF"/>
                </a:solidFill>
              </a:rPr>
              <a:t>explain</a:t>
            </a:r>
            <a:r>
              <a:rPr lang="fr-FR" sz="1800" i="1" dirty="0">
                <a:solidFill>
                  <a:srgbClr val="0000FF"/>
                </a:solidFill>
              </a:rPr>
              <a:t> </a:t>
            </a:r>
            <a:r>
              <a:rPr lang="fr-FR" sz="1800" i="1" dirty="0" err="1">
                <a:solidFill>
                  <a:srgbClr val="0000FF"/>
                </a:solidFill>
              </a:rPr>
              <a:t>that</a:t>
            </a:r>
            <a:r>
              <a:rPr lang="fr-FR" sz="1800" i="1" dirty="0">
                <a:solidFill>
                  <a:srgbClr val="0000FF"/>
                </a:solidFill>
              </a:rPr>
              <a:t> </a:t>
            </a:r>
            <a:r>
              <a:rPr lang="fr-FR" sz="1800" i="1" dirty="0" err="1">
                <a:solidFill>
                  <a:srgbClr val="0000FF"/>
                </a:solidFill>
              </a:rPr>
              <a:t>although</a:t>
            </a:r>
            <a:r>
              <a:rPr lang="fr-FR" sz="1800" i="1" dirty="0">
                <a:solidFill>
                  <a:srgbClr val="0000FF"/>
                </a:solidFill>
              </a:rPr>
              <a:t> </a:t>
            </a:r>
            <a:r>
              <a:rPr lang="fr-FR" sz="1800" i="1" dirty="0" err="1">
                <a:solidFill>
                  <a:srgbClr val="0000FF"/>
                </a:solidFill>
              </a:rPr>
              <a:t>you</a:t>
            </a:r>
            <a:r>
              <a:rPr lang="fr-FR" sz="1800" i="1" dirty="0">
                <a:solidFill>
                  <a:srgbClr val="0000FF"/>
                </a:solidFill>
              </a:rPr>
              <a:t> </a:t>
            </a:r>
            <a:r>
              <a:rPr lang="fr-FR" sz="1800" i="1" dirty="0" err="1">
                <a:solidFill>
                  <a:srgbClr val="0000FF"/>
                </a:solidFill>
              </a:rPr>
              <a:t>cannot</a:t>
            </a:r>
            <a:r>
              <a:rPr lang="fr-FR" sz="1800" i="1" dirty="0">
                <a:solidFill>
                  <a:srgbClr val="0000FF"/>
                </a:solidFill>
              </a:rPr>
              <a:t> </a:t>
            </a:r>
            <a:r>
              <a:rPr lang="fr-FR" sz="1800" i="1" dirty="0" err="1">
                <a:solidFill>
                  <a:srgbClr val="0000FF"/>
                </a:solidFill>
              </a:rPr>
              <a:t>touch</a:t>
            </a:r>
            <a:r>
              <a:rPr lang="fr-FR" sz="1800" i="1" dirty="0">
                <a:solidFill>
                  <a:srgbClr val="0000FF"/>
                </a:solidFill>
              </a:rPr>
              <a:t> </a:t>
            </a:r>
            <a:r>
              <a:rPr lang="fr-FR" sz="1800" i="1" dirty="0" err="1">
                <a:solidFill>
                  <a:srgbClr val="0000FF"/>
                </a:solidFill>
              </a:rPr>
              <a:t>him</a:t>
            </a:r>
            <a:r>
              <a:rPr lang="fr-FR" sz="1800" i="1" dirty="0">
                <a:solidFill>
                  <a:srgbClr val="0000FF"/>
                </a:solidFill>
              </a:rPr>
              <a:t>, </a:t>
            </a:r>
            <a:r>
              <a:rPr lang="fr-FR" sz="1800" i="1" dirty="0" err="1">
                <a:solidFill>
                  <a:srgbClr val="0000FF"/>
                </a:solidFill>
              </a:rPr>
              <a:t>you</a:t>
            </a:r>
            <a:r>
              <a:rPr lang="fr-FR" sz="1800" i="1" dirty="0">
                <a:solidFill>
                  <a:srgbClr val="0000FF"/>
                </a:solidFill>
              </a:rPr>
              <a:t> </a:t>
            </a:r>
            <a:r>
              <a:rPr lang="fr-FR" sz="1800" i="1" dirty="0" err="1">
                <a:solidFill>
                  <a:srgbClr val="0000FF"/>
                </a:solidFill>
              </a:rPr>
              <a:t>can</a:t>
            </a:r>
            <a:r>
              <a:rPr lang="fr-FR" sz="1800" i="1" dirty="0">
                <a:solidFill>
                  <a:srgbClr val="0000FF"/>
                </a:solidFill>
              </a:rPr>
              <a:t> </a:t>
            </a:r>
            <a:r>
              <a:rPr lang="fr-FR" sz="1800" i="1" dirty="0" err="1">
                <a:solidFill>
                  <a:srgbClr val="0000FF"/>
                </a:solidFill>
              </a:rPr>
              <a:t>listen</a:t>
            </a:r>
            <a:r>
              <a:rPr lang="fr-FR" sz="1800" i="1" dirty="0">
                <a:solidFill>
                  <a:srgbClr val="0000FF"/>
                </a:solidFill>
              </a:rPr>
              <a:t> and care about how </a:t>
            </a:r>
            <a:r>
              <a:rPr lang="fr-FR" sz="1800" i="1" dirty="0" err="1">
                <a:solidFill>
                  <a:srgbClr val="0000FF"/>
                </a:solidFill>
              </a:rPr>
              <a:t>he</a:t>
            </a:r>
            <a:r>
              <a:rPr lang="fr-FR" sz="1800" i="1" dirty="0">
                <a:solidFill>
                  <a:srgbClr val="0000FF"/>
                </a:solidFill>
              </a:rPr>
              <a:t> </a:t>
            </a:r>
            <a:r>
              <a:rPr lang="fr-FR" sz="1800" i="1" dirty="0" err="1">
                <a:solidFill>
                  <a:srgbClr val="0000FF"/>
                </a:solidFill>
              </a:rPr>
              <a:t>is</a:t>
            </a:r>
            <a:r>
              <a:rPr lang="fr-FR" sz="1800" i="1" dirty="0">
                <a:solidFill>
                  <a:srgbClr val="0000FF"/>
                </a:solidFill>
              </a:rPr>
              <a:t> feeling.</a:t>
            </a:r>
          </a:p>
          <a:p>
            <a:pPr marL="0" indent="0">
              <a:buNone/>
            </a:pPr>
            <a:endParaRPr lang="en-GB" dirty="0"/>
          </a:p>
        </p:txBody>
      </p:sp>
    </p:spTree>
    <p:extLst>
      <p:ext uri="{BB962C8B-B14F-4D97-AF65-F5344CB8AC3E}">
        <p14:creationId xmlns:p14="http://schemas.microsoft.com/office/powerpoint/2010/main" val="349500538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a:spLocks noGrp="1"/>
          </p:cNvSpPr>
          <p:nvPr>
            <p:ph type="title"/>
          </p:nvPr>
        </p:nvSpPr>
        <p:spPr>
          <a:xfrm>
            <a:off x="0" y="260648"/>
            <a:ext cx="9144000" cy="1143000"/>
          </a:xfrm>
        </p:spPr>
        <p:txBody>
          <a:bodyPr/>
          <a:lstStyle/>
          <a:p>
            <a:r>
              <a:rPr lang="fr-FR" sz="3600" b="1" dirty="0">
                <a:solidFill>
                  <a:srgbClr val="002060"/>
                </a:solidFill>
              </a:rPr>
              <a:t>Help </a:t>
            </a:r>
            <a:r>
              <a:rPr lang="fr-FR" sz="3600" b="1" dirty="0" err="1">
                <a:solidFill>
                  <a:srgbClr val="002060"/>
                </a:solidFill>
              </a:rPr>
              <a:t>them</a:t>
            </a:r>
            <a:r>
              <a:rPr lang="fr-FR" sz="3600" b="1" dirty="0">
                <a:solidFill>
                  <a:srgbClr val="002060"/>
                </a:solidFill>
              </a:rPr>
              <a:t> to </a:t>
            </a:r>
            <a:r>
              <a:rPr lang="fr-FR" sz="3600" b="1" dirty="0" err="1">
                <a:solidFill>
                  <a:srgbClr val="002060"/>
                </a:solidFill>
              </a:rPr>
              <a:t>get</a:t>
            </a:r>
            <a:r>
              <a:rPr lang="fr-FR" sz="3600" b="1" dirty="0">
                <a:solidFill>
                  <a:srgbClr val="002060"/>
                </a:solidFill>
              </a:rPr>
              <a:t> to a </a:t>
            </a:r>
            <a:r>
              <a:rPr lang="fr-FR" sz="3600" b="1" dirty="0" err="1">
                <a:solidFill>
                  <a:srgbClr val="002060"/>
                </a:solidFill>
              </a:rPr>
              <a:t>safe</a:t>
            </a:r>
            <a:r>
              <a:rPr lang="fr-FR" sz="3600" b="1" dirty="0">
                <a:solidFill>
                  <a:srgbClr val="002060"/>
                </a:solidFill>
              </a:rPr>
              <a:t> place</a:t>
            </a:r>
            <a:endParaRPr lang="en-GB" sz="3600" b="1" dirty="0">
              <a:solidFill>
                <a:srgbClr val="002060"/>
              </a:solidFill>
            </a:endParaRPr>
          </a:p>
        </p:txBody>
      </p:sp>
      <p:sp>
        <p:nvSpPr>
          <p:cNvPr id="6" name="Content Placeholder 2"/>
          <p:cNvSpPr>
            <a:spLocks noGrp="1"/>
          </p:cNvSpPr>
          <p:nvPr>
            <p:ph idx="1"/>
          </p:nvPr>
        </p:nvSpPr>
        <p:spPr>
          <a:xfrm>
            <a:off x="457200" y="1600200"/>
            <a:ext cx="8229600" cy="4525963"/>
          </a:xfrm>
        </p:spPr>
        <p:txBody>
          <a:bodyPr/>
          <a:lstStyle/>
          <a:p>
            <a:pPr>
              <a:spcBef>
                <a:spcPts val="1800"/>
              </a:spcBef>
            </a:pPr>
            <a:r>
              <a:rPr lang="fr-FR" sz="2400" dirty="0" err="1"/>
              <a:t>Families</a:t>
            </a:r>
            <a:r>
              <a:rPr lang="fr-FR" sz="2400" dirty="0"/>
              <a:t> and </a:t>
            </a:r>
            <a:r>
              <a:rPr lang="fr-FR" sz="2400" dirty="0" err="1"/>
              <a:t>and</a:t>
            </a:r>
            <a:r>
              <a:rPr lang="fr-FR" sz="2400" dirty="0"/>
              <a:t> </a:t>
            </a:r>
            <a:r>
              <a:rPr lang="fr-FR" sz="2400" dirty="0" err="1"/>
              <a:t>caregivers</a:t>
            </a:r>
            <a:r>
              <a:rPr lang="fr-FR" sz="2400" dirty="0"/>
              <a:t> are important sources of protection and </a:t>
            </a:r>
            <a:r>
              <a:rPr lang="fr-FR" sz="2400" dirty="0" err="1"/>
              <a:t>emotional</a:t>
            </a:r>
            <a:r>
              <a:rPr lang="fr-FR" sz="2400" dirty="0"/>
              <a:t> support for </a:t>
            </a:r>
            <a:r>
              <a:rPr lang="fr-FR" sz="2400" dirty="0" err="1"/>
              <a:t>children</a:t>
            </a:r>
            <a:r>
              <a:rPr lang="fr-FR" sz="2400" dirty="0"/>
              <a:t>.</a:t>
            </a:r>
          </a:p>
          <a:p>
            <a:pPr>
              <a:spcBef>
                <a:spcPts val="1800"/>
              </a:spcBef>
            </a:pPr>
            <a:r>
              <a:rPr lang="fr-FR" sz="2400" dirty="0"/>
              <a:t>If </a:t>
            </a:r>
            <a:r>
              <a:rPr lang="fr-FR" sz="2400" dirty="0" err="1"/>
              <a:t>they</a:t>
            </a:r>
            <a:r>
              <a:rPr lang="fr-FR" sz="2400" dirty="0"/>
              <a:t> are </a:t>
            </a:r>
            <a:r>
              <a:rPr lang="fr-FR" sz="2400" dirty="0" err="1"/>
              <a:t>separated</a:t>
            </a:r>
            <a:r>
              <a:rPr lang="fr-FR" sz="2400" dirty="0"/>
              <a:t> </a:t>
            </a:r>
            <a:r>
              <a:rPr lang="fr-FR" sz="2400" dirty="0" err="1"/>
              <a:t>from</a:t>
            </a:r>
            <a:r>
              <a:rPr lang="fr-FR" sz="2400" dirty="0"/>
              <a:t> </a:t>
            </a:r>
            <a:r>
              <a:rPr lang="fr-FR" sz="2400" dirty="0" err="1"/>
              <a:t>their</a:t>
            </a:r>
            <a:r>
              <a:rPr lang="fr-FR" sz="2400" dirty="0"/>
              <a:t> </a:t>
            </a:r>
            <a:r>
              <a:rPr lang="fr-FR" sz="2400" dirty="0" err="1"/>
              <a:t>caregivers</a:t>
            </a:r>
            <a:r>
              <a:rPr lang="fr-FR" sz="2400" dirty="0"/>
              <a:t>, (</a:t>
            </a:r>
            <a:r>
              <a:rPr lang="fr-FR" sz="2400" dirty="0" err="1"/>
              <a:t>e.g</a:t>
            </a:r>
            <a:r>
              <a:rPr lang="fr-FR" sz="2400" dirty="0"/>
              <a:t>., </a:t>
            </a:r>
            <a:r>
              <a:rPr lang="fr-FR" sz="2400" dirty="0" err="1"/>
              <a:t>orphans</a:t>
            </a:r>
            <a:r>
              <a:rPr lang="fr-FR" sz="2400" dirty="0"/>
              <a:t> or </a:t>
            </a:r>
            <a:r>
              <a:rPr lang="fr-FR" sz="2400" dirty="0" err="1"/>
              <a:t>abandoned</a:t>
            </a:r>
            <a:r>
              <a:rPr lang="fr-FR" sz="2400" dirty="0"/>
              <a:t> </a:t>
            </a:r>
            <a:r>
              <a:rPr lang="fr-FR" sz="2400" dirty="0" err="1"/>
              <a:t>children</a:t>
            </a:r>
            <a:r>
              <a:rPr lang="fr-FR" sz="2400" dirty="0"/>
              <a:t>) the first </a:t>
            </a:r>
            <a:r>
              <a:rPr lang="fr-FR" sz="2400" dirty="0" err="1"/>
              <a:t>step</a:t>
            </a:r>
            <a:r>
              <a:rPr lang="fr-FR" sz="2400" dirty="0"/>
              <a:t> </a:t>
            </a:r>
            <a:r>
              <a:rPr lang="fr-FR" sz="2400" dirty="0" err="1"/>
              <a:t>consists</a:t>
            </a:r>
            <a:r>
              <a:rPr lang="fr-FR" sz="2400" dirty="0"/>
              <a:t> in </a:t>
            </a:r>
            <a:r>
              <a:rPr lang="fr-FR" sz="2400" dirty="0" err="1"/>
              <a:t>reuniting</a:t>
            </a:r>
            <a:r>
              <a:rPr lang="fr-FR" sz="2400" dirty="0"/>
              <a:t> </a:t>
            </a:r>
            <a:r>
              <a:rPr lang="fr-FR" sz="2400" dirty="0" err="1"/>
              <a:t>them</a:t>
            </a:r>
            <a:r>
              <a:rPr lang="fr-FR" sz="2400" dirty="0"/>
              <a:t> </a:t>
            </a:r>
            <a:r>
              <a:rPr lang="fr-FR" sz="2400" dirty="0" err="1"/>
              <a:t>with</a:t>
            </a:r>
            <a:r>
              <a:rPr lang="fr-FR" sz="2400" dirty="0"/>
              <a:t> </a:t>
            </a:r>
            <a:r>
              <a:rPr lang="fr-FR" sz="2400" dirty="0" err="1"/>
              <a:t>their</a:t>
            </a:r>
            <a:r>
              <a:rPr lang="fr-FR" sz="2400" dirty="0"/>
              <a:t> </a:t>
            </a:r>
            <a:r>
              <a:rPr lang="fr-FR" sz="2400" dirty="0" err="1"/>
              <a:t>family</a:t>
            </a:r>
            <a:r>
              <a:rPr lang="fr-FR" sz="2400" dirty="0"/>
              <a:t> or </a:t>
            </a:r>
            <a:r>
              <a:rPr lang="fr-FR" sz="2400" dirty="0" err="1"/>
              <a:t>caregivers</a:t>
            </a:r>
            <a:r>
              <a:rPr lang="fr-FR" sz="2400" dirty="0"/>
              <a:t>.</a:t>
            </a:r>
          </a:p>
          <a:p>
            <a:pPr>
              <a:spcBef>
                <a:spcPts val="1800"/>
              </a:spcBef>
            </a:pPr>
            <a:r>
              <a:rPr lang="fr-FR" sz="2400" dirty="0" err="1"/>
              <a:t>Don’t</a:t>
            </a:r>
            <a:r>
              <a:rPr lang="fr-FR" sz="2400" dirty="0"/>
              <a:t> </a:t>
            </a:r>
            <a:r>
              <a:rPr lang="fr-FR" sz="2400" dirty="0" err="1"/>
              <a:t>try</a:t>
            </a:r>
            <a:r>
              <a:rPr lang="fr-FR" sz="2400" dirty="0"/>
              <a:t> to do </a:t>
            </a:r>
            <a:r>
              <a:rPr lang="fr-FR" sz="2400" dirty="0" err="1"/>
              <a:t>it</a:t>
            </a:r>
            <a:r>
              <a:rPr lang="fr-FR" sz="2400" dirty="0"/>
              <a:t> </a:t>
            </a:r>
            <a:r>
              <a:rPr lang="fr-FR" sz="2400" dirty="0" err="1"/>
              <a:t>yourself</a:t>
            </a:r>
            <a:r>
              <a:rPr lang="fr-FR" sz="2400" dirty="0"/>
              <a:t>! </a:t>
            </a:r>
            <a:r>
              <a:rPr lang="fr-FR" sz="2400" dirty="0" err="1"/>
              <a:t>Collaborate</a:t>
            </a:r>
            <a:r>
              <a:rPr lang="fr-FR" sz="2400" dirty="0"/>
              <a:t> </a:t>
            </a:r>
            <a:r>
              <a:rPr lang="fr-FR" sz="2400" dirty="0" err="1"/>
              <a:t>with</a:t>
            </a:r>
            <a:r>
              <a:rPr lang="fr-FR" sz="2400" dirty="0"/>
              <a:t> </a:t>
            </a:r>
            <a:r>
              <a:rPr lang="fr-FR" sz="2400" dirty="0" err="1"/>
              <a:t>reliable</a:t>
            </a:r>
            <a:r>
              <a:rPr lang="fr-FR" sz="2400" dirty="0"/>
              <a:t> </a:t>
            </a:r>
            <a:r>
              <a:rPr lang="fr-FR" sz="2400" dirty="0" err="1"/>
              <a:t>child</a:t>
            </a:r>
            <a:r>
              <a:rPr lang="fr-FR" sz="2400" dirty="0"/>
              <a:t> protection </a:t>
            </a:r>
            <a:r>
              <a:rPr lang="fr-FR" sz="2400" dirty="0" err="1"/>
              <a:t>agency</a:t>
            </a:r>
            <a:r>
              <a:rPr lang="fr-FR" sz="2400" dirty="0"/>
              <a:t> in </a:t>
            </a:r>
            <a:r>
              <a:rPr lang="fr-FR" sz="2400" dirty="0" err="1"/>
              <a:t>your</a:t>
            </a:r>
            <a:r>
              <a:rPr lang="fr-FR" sz="2400" dirty="0"/>
              <a:t> area.</a:t>
            </a:r>
            <a:endParaRPr lang="en-GB" dirty="0"/>
          </a:p>
        </p:txBody>
      </p:sp>
    </p:spTree>
    <p:extLst>
      <p:ext uri="{BB962C8B-B14F-4D97-AF65-F5344CB8AC3E}">
        <p14:creationId xmlns:p14="http://schemas.microsoft.com/office/powerpoint/2010/main" val="235454020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3180145266"/>
      </p:ext>
    </p:extLst>
  </p:cSld>
  <p:clrMapOvr>
    <a:masterClrMapping/>
  </p:clrMapOvr>
</p:sld>
</file>

<file path=ppt/theme/theme1.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4327</TotalTime>
  <Words>681</Words>
  <Application>Microsoft Office PowerPoint</Application>
  <PresentationFormat>On-screen Show (4:3)</PresentationFormat>
  <Paragraphs>64</Paragraphs>
  <Slides>10</Slides>
  <Notes>1</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10</vt:i4>
      </vt:variant>
    </vt:vector>
  </HeadingPairs>
  <TitlesOfParts>
    <vt:vector size="15" baseType="lpstr">
      <vt:lpstr>Arial</vt:lpstr>
      <vt:lpstr>Arial Narrow</vt:lpstr>
      <vt:lpstr>Calibri</vt:lpstr>
      <vt:lpstr>RC 59 Template EN</vt:lpstr>
      <vt:lpstr>Custom Design</vt:lpstr>
      <vt:lpstr>Rapid Response Teams  Training</vt:lpstr>
      <vt:lpstr>Learning objectives</vt:lpstr>
      <vt:lpstr>Situation 1</vt:lpstr>
      <vt:lpstr>To take into account…</vt:lpstr>
      <vt:lpstr>Key psychosocial phrases Source: IFRC : Psychosocial  support during  an outbreak of Ebola virus disease</vt:lpstr>
      <vt:lpstr>Situation 2</vt:lpstr>
      <vt:lpstr>To take into account…</vt:lpstr>
      <vt:lpstr>Help them to get to a safe place</vt:lpstr>
      <vt:lpstr>Disclaimer</vt:lpstr>
      <vt:lpstr>Thank you!</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DPC Training and Technical Update</dc:title>
  <dc:creator>Etienne M Minkoulou</dc:creator>
  <cp:lastModifiedBy>GOMEZ, Paula</cp:lastModifiedBy>
  <cp:revision>309</cp:revision>
  <cp:lastPrinted>2013-10-01T07:19:12Z</cp:lastPrinted>
  <dcterms:created xsi:type="dcterms:W3CDTF">2006-12-04T14:06:57Z</dcterms:created>
  <dcterms:modified xsi:type="dcterms:W3CDTF">2018-05-17T15:35:54Z</dcterms:modified>
</cp:coreProperties>
</file>

<file path=docProps/thumbnail.jpeg>
</file>